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esticidy.ru/%D0%A9%D0%B8%D1%82%D0%BE%D0%B2%D0%BA%D0%B0_%D1%82%D1%83%D1%82%D0%BE%D0%B2%D0%B0%D1%8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500175"/>
            <a:ext cx="7815290" cy="2100276"/>
          </a:xfrm>
        </p:spPr>
        <p:txBody>
          <a:bodyPr>
            <a:normAutofit fontScale="90000"/>
          </a:bodyPr>
          <a:lstStyle/>
          <a:p>
            <a:r>
              <a:rPr lang="ru-RU" b="1" i="1" dirty="0" smtClean="0">
                <a:latin typeface="Times New Roman" pitchFamily="18" charset="0"/>
                <a:cs typeface="Times New Roman" pitchFamily="18" charset="0"/>
              </a:rPr>
              <a:t>Карантинные вредители плодово-ягодных  и цветочных культур</a:t>
            </a:r>
            <a:endParaRPr lang="ru-RU" b="1"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6429420"/>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Развитие</a:t>
            </a:r>
          </a:p>
          <a:p>
            <a:pPr marL="0" indent="342900">
              <a:lnSpc>
                <a:spcPct val="120000"/>
              </a:lnSpc>
              <a:spcBef>
                <a:spcPts val="0"/>
              </a:spcBef>
              <a:buNone/>
            </a:pPr>
            <a:r>
              <a:rPr lang="ru-RU" b="1" dirty="0" smtClean="0">
                <a:latin typeface="Times New Roman" pitchFamily="18" charset="0"/>
                <a:cs typeface="Times New Roman" pitchFamily="18" charset="0"/>
              </a:rPr>
              <a:t>Самка</a:t>
            </a:r>
            <a:r>
              <a:rPr lang="ru-RU" dirty="0" smtClean="0">
                <a:latin typeface="Times New Roman" pitchFamily="18" charset="0"/>
                <a:cs typeface="Times New Roman" pitchFamily="18" charset="0"/>
              </a:rPr>
              <a:t> зимует оплодотворенной. Ранней весной внутри самок активно развиваются яйца. При температуре окружающего воздуха + 6-11 °C, приблизительно в середине апреля, начинается яйцекладка. Плодовитость вида различна в зависимости от климатических условий района местообитания, она колеблется от 27–131 яиц в США до 120–30 штук в Италии.</a:t>
            </a:r>
          </a:p>
          <a:p>
            <a:pPr marL="0" indent="342900">
              <a:lnSpc>
                <a:spcPct val="120000"/>
              </a:lnSpc>
              <a:spcBef>
                <a:spcPts val="0"/>
              </a:spcBef>
              <a:buNone/>
            </a:pPr>
            <a:r>
              <a:rPr lang="ru-RU" b="1" dirty="0" smtClean="0">
                <a:latin typeface="Times New Roman" pitchFamily="18" charset="0"/>
                <a:cs typeface="Times New Roman" pitchFamily="18" charset="0"/>
              </a:rPr>
              <a:t>Яйца</a:t>
            </a:r>
            <a:r>
              <a:rPr lang="ru-RU" dirty="0" smtClean="0">
                <a:latin typeface="Times New Roman" pitchFamily="18" charset="0"/>
                <a:cs typeface="Times New Roman" pitchFamily="18" charset="0"/>
              </a:rPr>
              <a:t> развиваются под щитком самок. Там можно обнаружить как смешанные яйца, так и отдельно белые или оранжевые.</a:t>
            </a:r>
          </a:p>
          <a:p>
            <a:pPr marL="0" indent="342900">
              <a:lnSpc>
                <a:spcPct val="120000"/>
              </a:lnSpc>
              <a:spcBef>
                <a:spcPts val="0"/>
              </a:spcBef>
              <a:buNone/>
            </a:pPr>
            <a:r>
              <a:rPr lang="ru-RU" b="1" dirty="0" smtClean="0">
                <a:latin typeface="Times New Roman" pitchFamily="18" charset="0"/>
                <a:cs typeface="Times New Roman" pitchFamily="18" charset="0"/>
              </a:rPr>
              <a:t>Личинки  первого возраста (бродяжки)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отрождаются</a:t>
            </a:r>
            <a:r>
              <a:rPr lang="ru-RU" dirty="0" smtClean="0">
                <a:latin typeface="Times New Roman" pitchFamily="18" charset="0"/>
                <a:cs typeface="Times New Roman" pitchFamily="18" charset="0"/>
              </a:rPr>
              <a:t> в первых числа мая при условии повышения температуры воздуха до + 14,5 °C. </a:t>
            </a:r>
            <a:r>
              <a:rPr lang="ru-RU" dirty="0" err="1" smtClean="0">
                <a:latin typeface="Times New Roman" pitchFamily="18" charset="0"/>
                <a:cs typeface="Times New Roman" pitchFamily="18" charset="0"/>
              </a:rPr>
              <a:t>Вылупление</a:t>
            </a:r>
            <a:r>
              <a:rPr lang="ru-RU" dirty="0" smtClean="0">
                <a:latin typeface="Times New Roman" pitchFamily="18" charset="0"/>
                <a:cs typeface="Times New Roman" pitchFamily="18" charset="0"/>
              </a:rPr>
              <a:t> происходит в течение 14 дней. В начале развития личинки очень подвижны. Позднее они присасываются к стволу и образуют щиток. В такой форме насекомые встречаются до конца весны.</a:t>
            </a:r>
          </a:p>
          <a:p>
            <a:pPr marL="0" indent="342900">
              <a:lnSpc>
                <a:spcPct val="120000"/>
              </a:lnSpc>
              <a:spcBef>
                <a:spcPts val="0"/>
              </a:spcBef>
              <a:buNone/>
            </a:pPr>
            <a:r>
              <a:rPr lang="ru-RU" b="1" dirty="0" smtClean="0">
                <a:latin typeface="Times New Roman" pitchFamily="18" charset="0"/>
                <a:cs typeface="Times New Roman" pitchFamily="18" charset="0"/>
              </a:rPr>
              <a:t>Личинка второго возраста (самка)</a:t>
            </a:r>
            <a:r>
              <a:rPr lang="ru-RU" dirty="0" smtClean="0">
                <a:latin typeface="Times New Roman" pitchFamily="18" charset="0"/>
                <a:cs typeface="Times New Roman" pitchFamily="18" charset="0"/>
              </a:rPr>
              <a:t>. Переход женских особей второго возраста во взрослых самок прослеживается в первой декаде июня. К середине июня или чуть позднее развитие личинок завершается. В популяции наблюдается появление половозрелых самок первой генерации.</a:t>
            </a:r>
          </a:p>
          <a:p>
            <a:pPr marL="0" indent="342900">
              <a:lnSpc>
                <a:spcPct val="120000"/>
              </a:lnSpc>
              <a:spcBef>
                <a:spcPts val="0"/>
              </a:spcBef>
              <a:buNone/>
            </a:pPr>
            <a:r>
              <a:rPr lang="ru-RU" b="1" dirty="0" smtClean="0">
                <a:latin typeface="Times New Roman" pitchFamily="18" charset="0"/>
                <a:cs typeface="Times New Roman" pitchFamily="18" charset="0"/>
              </a:rPr>
              <a:t>Личинки второго возраста (самцы)</a:t>
            </a:r>
            <a:r>
              <a:rPr lang="ru-RU" dirty="0" smtClean="0">
                <a:latin typeface="Times New Roman" pitchFamily="18" charset="0"/>
                <a:cs typeface="Times New Roman" pitchFamily="18" charset="0"/>
              </a:rPr>
              <a:t> завершают свое развитие в начале июня.</a:t>
            </a:r>
            <a:r>
              <a:rPr lang="ru-RU" baseline="30000" dirty="0" smtClean="0">
                <a:latin typeface="Times New Roman" pitchFamily="18" charset="0"/>
                <a:cs typeface="Times New Roman" pitchFamily="18" charset="0"/>
                <a:hlinkClick r:id="rId2"/>
              </a:rPr>
              <a:t>[5]</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Самцы</a:t>
            </a:r>
            <a:r>
              <a:rPr lang="ru-RU" dirty="0" smtClean="0">
                <a:latin typeface="Times New Roman" pitchFamily="18" charset="0"/>
                <a:cs typeface="Times New Roman" pitchFamily="18" charset="0"/>
              </a:rPr>
              <a:t> первого поколения наблюдаются в начале июня. Лёт продолжается 10 дней. Вторая генерация самцов совершает лет в последнюю неделю июля – первую неделю августа.</a:t>
            </a:r>
            <a:r>
              <a:rPr lang="ru-RU" baseline="30000" dirty="0" smtClean="0">
                <a:latin typeface="Times New Roman" pitchFamily="18" charset="0"/>
                <a:cs typeface="Times New Roman" pitchFamily="18" charset="0"/>
                <a:hlinkClick r:id="rId2"/>
              </a:rPr>
              <a:t>[5]</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Период спаривания</a:t>
            </a:r>
            <a:r>
              <a:rPr lang="ru-RU" dirty="0" smtClean="0">
                <a:latin typeface="Times New Roman" pitchFamily="18" charset="0"/>
                <a:cs typeface="Times New Roman" pitchFamily="18" charset="0"/>
              </a:rPr>
              <a:t> проходит в течение лёта самцов.</a:t>
            </a:r>
          </a:p>
          <a:p>
            <a:pPr marL="0" indent="342900">
              <a:lnSpc>
                <a:spcPct val="120000"/>
              </a:lnSpc>
              <a:spcBef>
                <a:spcPts val="0"/>
              </a:spcBef>
              <a:buNone/>
            </a:pPr>
            <a:r>
              <a:rPr lang="ru-RU" b="1" dirty="0" smtClean="0">
                <a:latin typeface="Times New Roman" pitchFamily="18" charset="0"/>
                <a:cs typeface="Times New Roman" pitchFamily="18" charset="0"/>
              </a:rPr>
              <a:t>Самки второй генерации</a:t>
            </a:r>
            <a:r>
              <a:rPr lang="ru-RU" dirty="0" smtClean="0">
                <a:latin typeface="Times New Roman" pitchFamily="18" charset="0"/>
                <a:cs typeface="Times New Roman" pitchFamily="18" charset="0"/>
              </a:rPr>
              <a:t> существуют с третьей декады июня по первую декаду августа. Откладка яиц проходит с середины августа до начала сентября. Бродяжки </a:t>
            </a:r>
            <a:r>
              <a:rPr lang="ru-RU" dirty="0" err="1" smtClean="0">
                <a:latin typeface="Times New Roman" pitchFamily="18" charset="0"/>
                <a:cs typeface="Times New Roman" pitchFamily="18" charset="0"/>
              </a:rPr>
              <a:t>отрождаются</a:t>
            </a:r>
            <a:r>
              <a:rPr lang="ru-RU" dirty="0" smtClean="0">
                <a:latin typeface="Times New Roman" pitchFamily="18" charset="0"/>
                <a:cs typeface="Times New Roman" pitchFamily="18" charset="0"/>
              </a:rPr>
              <a:t> к середине сентября или до середины октября. В этот же период начинается лёт самцов. Проходит еще один период спаривания. Зиму переживают только оплодотворенные самки.</a:t>
            </a:r>
            <a:r>
              <a:rPr lang="ru-RU" baseline="30000" dirty="0" smtClean="0">
                <a:latin typeface="Times New Roman" pitchFamily="18" charset="0"/>
                <a:cs typeface="Times New Roman" pitchFamily="18" charset="0"/>
                <a:hlinkClick r:id="rId2"/>
              </a:rPr>
              <a:t>[</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329642" cy="6429420"/>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Вредоносность</a:t>
            </a:r>
          </a:p>
          <a:p>
            <a:pPr marL="0" indent="342900">
              <a:lnSpc>
                <a:spcPct val="120000"/>
              </a:lnSpc>
              <a:spcBef>
                <a:spcPts val="0"/>
              </a:spcBef>
              <a:buNone/>
            </a:pPr>
            <a:r>
              <a:rPr lang="ru-RU" dirty="0" smtClean="0">
                <a:latin typeface="Times New Roman" pitchFamily="18" charset="0"/>
                <a:cs typeface="Times New Roman" pitchFamily="18" charset="0"/>
              </a:rPr>
              <a:t>Тутовая щитовка – полифаг. В Италии, Франции и Югославии вредит шелковице, в Уругвае, Афганистане, Венгрии – косточковым, плантациям чая наносит вред на Японских островах, персикам и черешне – в Турции. Серьезно проявляет себя в Греции, северо-восточной части Югославии.</a:t>
            </a:r>
          </a:p>
          <a:p>
            <a:pPr marL="0" indent="342900">
              <a:lnSpc>
                <a:spcPct val="120000"/>
              </a:lnSpc>
              <a:spcBef>
                <a:spcPts val="0"/>
              </a:spcBef>
              <a:buNone/>
            </a:pPr>
            <a:r>
              <a:rPr lang="ru-RU" dirty="0" smtClean="0">
                <a:latin typeface="Times New Roman" pitchFamily="18" charset="0"/>
                <a:cs typeface="Times New Roman" pitchFamily="18" charset="0"/>
              </a:rPr>
              <a:t>Личинки и самки сосут сок кормовых растений, вызывая тем самым их ослабление и усыхание. В результате плоды отстают в росте от стандартного размера, их товарная ценность и урожайность снижается.</a:t>
            </a:r>
          </a:p>
          <a:p>
            <a:pPr marL="0" indent="342900">
              <a:lnSpc>
                <a:spcPct val="120000"/>
              </a:lnSpc>
              <a:spcBef>
                <a:spcPts val="0"/>
              </a:spcBef>
              <a:buNone/>
            </a:pPr>
            <a:endParaRPr lang="ru-RU" b="1"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Меры </a:t>
            </a:r>
            <a:r>
              <a:rPr lang="ru-RU" b="1" dirty="0" smtClean="0">
                <a:latin typeface="Times New Roman" pitchFamily="18" charset="0"/>
                <a:cs typeface="Times New Roman" pitchFamily="18" charset="0"/>
              </a:rPr>
              <a:t>борьбы</a:t>
            </a:r>
          </a:p>
          <a:p>
            <a:pPr marL="0" indent="342900">
              <a:lnSpc>
                <a:spcPct val="120000"/>
              </a:lnSpc>
              <a:spcBef>
                <a:spcPts val="0"/>
              </a:spcBef>
              <a:buNone/>
            </a:pPr>
            <a:r>
              <a:rPr lang="ru-RU" b="1" dirty="0" smtClean="0">
                <a:latin typeface="Times New Roman" pitchFamily="18" charset="0"/>
                <a:cs typeface="Times New Roman" pitchFamily="18" charset="0"/>
              </a:rPr>
              <a:t>Карантинные мероприятия</a:t>
            </a:r>
            <a:r>
              <a:rPr lang="ru-RU" dirty="0" smtClean="0">
                <a:latin typeface="Times New Roman" pitchFamily="18" charset="0"/>
                <a:cs typeface="Times New Roman" pitchFamily="18" charset="0"/>
              </a:rPr>
              <a:t>. Ввоз зараженного тутовой щитовкой посадочного материала категорически запрещен. Питомники и прочие хозяйства при обнаружении вредителя берутся под жесткий карантинный надзор. Вывоз саженцев и сеянцев из них запрещён до полного уничтожения очага вредителя.</a:t>
            </a:r>
          </a:p>
          <a:p>
            <a:pPr marL="0" indent="342900">
              <a:lnSpc>
                <a:spcPct val="120000"/>
              </a:lnSpc>
              <a:spcBef>
                <a:spcPts val="0"/>
              </a:spcBef>
              <a:buNone/>
            </a:pPr>
            <a:r>
              <a:rPr lang="ru-RU" b="1" dirty="0" smtClean="0">
                <a:latin typeface="Times New Roman" pitchFamily="18" charset="0"/>
                <a:cs typeface="Times New Roman" pitchFamily="18" charset="0"/>
              </a:rPr>
              <a:t>Агротехнические мероприятия</a:t>
            </a:r>
            <a:r>
              <a:rPr lang="ru-RU" dirty="0" smtClean="0">
                <a:latin typeface="Times New Roman" pitchFamily="18" charset="0"/>
                <a:cs typeface="Times New Roman" pitchFamily="18" charset="0"/>
              </a:rPr>
              <a:t>. Уничтожение пораженных растений.</a:t>
            </a:r>
          </a:p>
          <a:p>
            <a:pPr marL="0" indent="342900">
              <a:lnSpc>
                <a:spcPct val="120000"/>
              </a:lnSpc>
              <a:spcBef>
                <a:spcPts val="0"/>
              </a:spcBef>
              <a:buNone/>
            </a:pPr>
            <a:r>
              <a:rPr lang="ru-RU" b="1" dirty="0" smtClean="0">
                <a:latin typeface="Times New Roman" pitchFamily="18" charset="0"/>
                <a:cs typeface="Times New Roman" pitchFamily="18" charset="0"/>
              </a:rPr>
              <a:t>Химический способ</a:t>
            </a:r>
            <a:r>
              <a:rPr lang="ru-RU" dirty="0" smtClean="0">
                <a:latin typeface="Times New Roman" pitchFamily="18" charset="0"/>
                <a:cs typeface="Times New Roman" pitchFamily="18" charset="0"/>
              </a:rPr>
              <a:t> заключается в своевременном опрыскивании пораженных растений </a:t>
            </a:r>
            <a:r>
              <a:rPr lang="ru-RU" dirty="0" err="1" smtClean="0">
                <a:latin typeface="Times New Roman" pitchFamily="18" charset="0"/>
                <a:cs typeface="Times New Roman" pitchFamily="18" charset="0"/>
              </a:rPr>
              <a:t>пиретроидами</a:t>
            </a:r>
            <a:r>
              <a:rPr lang="ru-RU" dirty="0" smtClean="0">
                <a:latin typeface="Times New Roman" pitchFamily="18" charset="0"/>
                <a:cs typeface="Times New Roman" pitchFamily="18" charset="0"/>
              </a:rPr>
              <a:t>, фосфорорганическими соединениями,  </a:t>
            </a:r>
            <a:r>
              <a:rPr lang="ru-RU" dirty="0" err="1" smtClean="0">
                <a:latin typeface="Times New Roman" pitchFamily="18" charset="0"/>
                <a:cs typeface="Times New Roman" pitchFamily="18" charset="0"/>
              </a:rPr>
              <a:t>неоникотиноидами</a:t>
            </a:r>
            <a:r>
              <a:rPr lang="ru-RU" dirty="0" smtClean="0">
                <a:latin typeface="Times New Roman" pitchFamily="18" charset="0"/>
                <a:cs typeface="Times New Roman" pitchFamily="18" charset="0"/>
              </a:rPr>
              <a:t>, фумигации саженцев.</a:t>
            </a:r>
          </a:p>
          <a:p>
            <a:pPr marL="0" indent="342900">
              <a:lnSpc>
                <a:spcPct val="120000"/>
              </a:lnSpc>
              <a:spcBef>
                <a:spcPts val="0"/>
              </a:spcBef>
              <a:buNone/>
            </a:pPr>
            <a:r>
              <a:rPr lang="ru-RU" b="1" dirty="0" smtClean="0">
                <a:latin typeface="Times New Roman" pitchFamily="18" charset="0"/>
                <a:cs typeface="Times New Roman" pitchFamily="18" charset="0"/>
              </a:rPr>
              <a:t>Биологический способ борьбы</a:t>
            </a:r>
            <a:r>
              <a:rPr lang="ru-RU" dirty="0" smtClean="0">
                <a:latin typeface="Times New Roman" pitchFamily="18" charset="0"/>
                <a:cs typeface="Times New Roman" pitchFamily="18" charset="0"/>
              </a:rPr>
              <a:t>. У тутовой щитовки выявлено 27 видов паразитов и 50 хищных насекомых – энтомофагов. Наиболее эффективным </a:t>
            </a:r>
            <a:r>
              <a:rPr lang="ru-RU" dirty="0" err="1" smtClean="0">
                <a:latin typeface="Times New Roman" pitchFamily="18" charset="0"/>
                <a:cs typeface="Times New Roman" pitchFamily="18" charset="0"/>
              </a:rPr>
              <a:t>биоагентом</a:t>
            </a:r>
            <a:r>
              <a:rPr lang="ru-RU" dirty="0" smtClean="0">
                <a:latin typeface="Times New Roman" pitchFamily="18" charset="0"/>
                <a:cs typeface="Times New Roman" pitchFamily="18" charset="0"/>
              </a:rPr>
              <a:t> считается </a:t>
            </a:r>
            <a:r>
              <a:rPr lang="ru-RU" dirty="0" err="1" smtClean="0">
                <a:latin typeface="Times New Roman" pitchFamily="18" charset="0"/>
                <a:cs typeface="Times New Roman" pitchFamily="18" charset="0"/>
              </a:rPr>
              <a:t>Encarsia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berlesei</a:t>
            </a:r>
            <a:r>
              <a:rPr lang="ru-RU" dirty="0" smtClean="0">
                <a:latin typeface="Times New Roman" pitchFamily="18" charset="0"/>
                <a:cs typeface="Times New Roman" pitchFamily="18" charset="0"/>
              </a:rPr>
              <a:t>.. В борьбе с вредителем практикуется опрыскивание биологическими пестицидами</a:t>
            </a:r>
            <a:r>
              <a:rPr lang="ru-RU" dirty="0" smtClean="0">
                <a:latin typeface="Times New Roman" pitchFamily="18" charset="0"/>
                <a:cs typeface="Times New Roman" pitchFamily="18" charset="0"/>
              </a:rPr>
              <a:t>.</a:t>
            </a:r>
          </a:p>
          <a:p>
            <a:pPr marL="0" indent="342900">
              <a:lnSpc>
                <a:spcPct val="120000"/>
              </a:lnSpc>
              <a:spcBef>
                <a:spcPts val="0"/>
              </a:spcBef>
              <a:buNone/>
            </a:pP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 </a:t>
            </a:r>
          </a:p>
          <a:p>
            <a:pPr marL="0" indent="342900">
              <a:lnSpc>
                <a:spcPct val="120000"/>
              </a:lnSpc>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6429420"/>
          </a:xfrm>
        </p:spPr>
        <p:txBody>
          <a:bodyPr>
            <a:normAutofit lnSpcReduction="10000"/>
          </a:bodyPr>
          <a:lstStyle/>
          <a:p>
            <a:pPr marL="0" indent="342900">
              <a:spcBef>
                <a:spcPts val="0"/>
              </a:spcBef>
              <a:buNone/>
            </a:pPr>
            <a:r>
              <a:rPr lang="ru-RU" b="1" i="1" dirty="0" smtClean="0">
                <a:latin typeface="Times New Roman" pitchFamily="18" charset="0"/>
                <a:cs typeface="Times New Roman" pitchFamily="18" charset="0"/>
              </a:rPr>
              <a:t>Бактериальный ожог плодовых деревьев -  </a:t>
            </a:r>
            <a:r>
              <a:rPr lang="ru-RU" dirty="0" smtClean="0">
                <a:latin typeface="Times New Roman" pitchFamily="18" charset="0"/>
                <a:cs typeface="Times New Roman" pitchFamily="18" charset="0"/>
              </a:rPr>
              <a:t>это болезнь растения. Возбудитель – грамотрицательная, аэробная, подвижная палочковидная бактерия </a:t>
            </a:r>
            <a:r>
              <a:rPr lang="ru-RU" dirty="0" err="1" smtClean="0">
                <a:latin typeface="Times New Roman" pitchFamily="18" charset="0"/>
                <a:cs typeface="Times New Roman" pitchFamily="18" charset="0"/>
              </a:rPr>
              <a:t>Эрвиния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амиловора</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Erwinia</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amylovora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Burril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Winslow</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Фитопатоген</a:t>
            </a:r>
            <a:r>
              <a:rPr lang="ru-RU" dirty="0" smtClean="0">
                <a:latin typeface="Times New Roman" pitchFamily="18" charset="0"/>
                <a:cs typeface="Times New Roman" pitchFamily="18" charset="0"/>
              </a:rPr>
              <a:t> вызывает быструю гибель зараженных растений. Инфекция поражает более 160 видов плодовых и кустарниковых растений. Наибольшее экономическое значение наблюдается у айвы, яблони, груши, вишни, черешни, персика. В России инфекция ранее являлась карантинным объектом. В последнее время ареал болезни расширился.</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жог.jpg"/>
          <p:cNvPicPr>
            <a:picLocks noGrp="1" noChangeAspect="1"/>
          </p:cNvPicPr>
          <p:nvPr>
            <p:ph idx="1"/>
          </p:nvPr>
        </p:nvPicPr>
        <p:blipFill>
          <a:blip r:embed="rId2"/>
          <a:stretch>
            <a:fillRect/>
          </a:stretch>
        </p:blipFill>
        <p:spPr>
          <a:xfrm>
            <a:off x="676275" y="348456"/>
            <a:ext cx="7620000" cy="5715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357982"/>
          </a:xfrm>
        </p:spPr>
        <p:txBody>
          <a:bodyPr>
            <a:normAutofit fontScale="62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dirty="0" smtClean="0">
                <a:latin typeface="Times New Roman" pitchFamily="18" charset="0"/>
                <a:cs typeface="Times New Roman" pitchFamily="18" charset="0"/>
              </a:rPr>
              <a:t>Возбудитель болезни – бактерия </a:t>
            </a:r>
            <a:r>
              <a:rPr lang="ru-RU" dirty="0" err="1" smtClean="0">
                <a:latin typeface="Times New Roman" pitchFamily="18" charset="0"/>
                <a:cs typeface="Times New Roman" pitchFamily="18" charset="0"/>
              </a:rPr>
              <a:t>Эрвиния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амиловора</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Erwinia</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amylovora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Burril</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Winslow</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et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al</a:t>
            </a:r>
            <a:r>
              <a:rPr lang="ru-RU" dirty="0" smtClean="0">
                <a:latin typeface="Times New Roman" pitchFamily="18" charset="0"/>
                <a:cs typeface="Times New Roman" pitchFamily="18" charset="0"/>
              </a:rPr>
              <a:t>.). Это подвижные </a:t>
            </a:r>
            <a:r>
              <a:rPr lang="ru-RU" dirty="0" err="1" smtClean="0">
                <a:latin typeface="Times New Roman" pitchFamily="18" charset="0"/>
                <a:cs typeface="Times New Roman" pitchFamily="18" charset="0"/>
              </a:rPr>
              <a:t>перитрихи</a:t>
            </a:r>
            <a:r>
              <a:rPr lang="ru-RU" dirty="0" smtClean="0">
                <a:latin typeface="Times New Roman" pitchFamily="18" charset="0"/>
                <a:cs typeface="Times New Roman" pitchFamily="18" charset="0"/>
              </a:rPr>
              <a:t>, длиной 0,7–1,0 мкм и шириной 0,9–1,5 мкм. Бактериальных спор и капсул не образуют. Могут располагаться как одиночные </a:t>
            </a:r>
            <a:r>
              <a:rPr lang="ru-RU" dirty="0" err="1" smtClean="0">
                <a:latin typeface="Times New Roman" pitchFamily="18" charset="0"/>
                <a:cs typeface="Times New Roman" pitchFamily="18" charset="0"/>
              </a:rPr>
              <a:t>клетоки</a:t>
            </a:r>
            <a:r>
              <a:rPr lang="ru-RU" dirty="0" smtClean="0">
                <a:latin typeface="Times New Roman" pitchFamily="18" charset="0"/>
                <a:cs typeface="Times New Roman" pitchFamily="18" charset="0"/>
              </a:rPr>
              <a:t>, в цепочках или парами. Бактерии </a:t>
            </a:r>
            <a:r>
              <a:rPr lang="ru-RU" dirty="0" err="1" smtClean="0">
                <a:latin typeface="Times New Roman" pitchFamily="18" charset="0"/>
                <a:cs typeface="Times New Roman" pitchFamily="18" charset="0"/>
              </a:rPr>
              <a:t>грамотрицательны</a:t>
            </a:r>
            <a:r>
              <a:rPr lang="ru-RU" dirty="0" smtClean="0">
                <a:latin typeface="Times New Roman" pitchFamily="18" charset="0"/>
                <a:cs typeface="Times New Roman" pitchFamily="18" charset="0"/>
              </a:rPr>
              <a:t>, не кислотоустойчивы, аэробы.</a:t>
            </a:r>
          </a:p>
          <a:p>
            <a:pPr marL="0" indent="342900">
              <a:lnSpc>
                <a:spcPct val="120000"/>
              </a:lnSpc>
              <a:spcBef>
                <a:spcPts val="0"/>
              </a:spcBef>
              <a:buNone/>
            </a:pPr>
            <a:r>
              <a:rPr lang="ru-RU" dirty="0" smtClean="0">
                <a:latin typeface="Times New Roman" pitchFamily="18" charset="0"/>
                <a:cs typeface="Times New Roman" pitchFamily="18" charset="0"/>
              </a:rPr>
              <a:t>На </a:t>
            </a:r>
            <a:r>
              <a:rPr lang="ru-RU" dirty="0" err="1" smtClean="0">
                <a:latin typeface="Times New Roman" pitchFamily="18" charset="0"/>
                <a:cs typeface="Times New Roman" pitchFamily="18" charset="0"/>
              </a:rPr>
              <a:t>агаре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фитопатоген</a:t>
            </a:r>
            <a:r>
              <a:rPr lang="ru-RU" dirty="0" smtClean="0">
                <a:latin typeface="Times New Roman" pitchFamily="18" charset="0"/>
                <a:cs typeface="Times New Roman" pitchFamily="18" charset="0"/>
              </a:rPr>
              <a:t> образует круглые маленькие колонии с ровными краями, слегка </a:t>
            </a:r>
            <a:r>
              <a:rPr lang="ru-RU" dirty="0" err="1" smtClean="0">
                <a:latin typeface="Times New Roman" pitchFamily="18" charset="0"/>
                <a:cs typeface="Times New Roman" pitchFamily="18" charset="0"/>
              </a:rPr>
              <a:t>опалесцирующие</a:t>
            </a:r>
            <a:r>
              <a:rPr lang="ru-RU" dirty="0" smtClean="0">
                <a:latin typeface="Times New Roman" pitchFamily="18" charset="0"/>
                <a:cs typeface="Times New Roman" pitchFamily="18" charset="0"/>
              </a:rPr>
              <a:t>, белого цвета, блестящие, консистенция маслянистая.</a:t>
            </a:r>
          </a:p>
          <a:p>
            <a:pPr marL="0" indent="342900">
              <a:lnSpc>
                <a:spcPct val="120000"/>
              </a:lnSpc>
              <a:spcBef>
                <a:spcPts val="0"/>
              </a:spcBef>
              <a:buNone/>
            </a:pPr>
            <a:r>
              <a:rPr lang="ru-RU" dirty="0" smtClean="0">
                <a:latin typeface="Times New Roman" pitchFamily="18" charset="0"/>
                <a:cs typeface="Times New Roman" pitchFamily="18" charset="0"/>
              </a:rPr>
              <a:t>На бульоне бактерии растут с небольшой зернистой пленкой. При этом сам бульон мутнеет.</a:t>
            </a:r>
          </a:p>
          <a:p>
            <a:pPr marL="0" indent="342900">
              <a:lnSpc>
                <a:spcPct val="120000"/>
              </a:lnSpc>
              <a:spcBef>
                <a:spcPts val="0"/>
              </a:spcBef>
              <a:buNone/>
            </a:pPr>
            <a:r>
              <a:rPr lang="ru-RU" dirty="0" smtClean="0">
                <a:latin typeface="Times New Roman" pitchFamily="18" charset="0"/>
                <a:cs typeface="Times New Roman" pitchFamily="18" charset="0"/>
              </a:rPr>
              <a:t>Под воздействием бактерий: желатин разжижается медленно, молоко створаживается и слегка </a:t>
            </a:r>
            <a:r>
              <a:rPr lang="ru-RU" dirty="0" err="1" smtClean="0">
                <a:latin typeface="Times New Roman" pitchFamily="18" charset="0"/>
                <a:cs typeface="Times New Roman" pitchFamily="18" charset="0"/>
              </a:rPr>
              <a:t>пептонизируется</a:t>
            </a:r>
            <a:r>
              <a:rPr lang="ru-RU" dirty="0" smtClean="0">
                <a:latin typeface="Times New Roman" pitchFamily="18" charset="0"/>
                <a:cs typeface="Times New Roman" pitchFamily="18" charset="0"/>
              </a:rPr>
              <a:t>; лакмусовое молоко красным не окрашивается; но лакмус частично редуцируется; нитраты не восстанавливаются; крахмал не разлагается.</a:t>
            </a:r>
          </a:p>
          <a:p>
            <a:pPr marL="0" indent="342900">
              <a:lnSpc>
                <a:spcPct val="120000"/>
              </a:lnSpc>
              <a:spcBef>
                <a:spcPts val="0"/>
              </a:spcBef>
              <a:buNone/>
            </a:pPr>
            <a:r>
              <a:rPr lang="ru-RU" dirty="0" smtClean="0">
                <a:latin typeface="Times New Roman" pitchFamily="18" charset="0"/>
                <a:cs typeface="Times New Roman" pitchFamily="18" charset="0"/>
              </a:rPr>
              <a:t>Бактерии способны образовывать кислоты на сахарозе, глюкозе, глицерине, лактозе, но газ при этом не выделяется и индол не образуется (или слабо). Не образуется ни аммиак, ни сероводород.</a:t>
            </a:r>
          </a:p>
          <a:p>
            <a:pPr marL="0" indent="342900">
              <a:lnSpc>
                <a:spcPct val="120000"/>
              </a:lnSpc>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472518" cy="6357982"/>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Вредоносность</a:t>
            </a:r>
            <a:endParaRPr lang="ru-RU" b="1"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Ожог плодовых деревьев – вредоносная болезнь растения, приводящая к массовой скоротечной гибели деревьев различных возрастов от молодых четырех – пятилетних до старых плодоносящих. В питомниках </a:t>
            </a:r>
            <a:r>
              <a:rPr lang="ru-RU" dirty="0" err="1" smtClean="0">
                <a:latin typeface="Times New Roman" pitchFamily="18" charset="0"/>
                <a:cs typeface="Times New Roman" pitchFamily="18" charset="0"/>
              </a:rPr>
              <a:t>фитопатоген</a:t>
            </a:r>
            <a:r>
              <a:rPr lang="ru-RU" dirty="0" smtClean="0">
                <a:latin typeface="Times New Roman" pitchFamily="18" charset="0"/>
                <a:cs typeface="Times New Roman" pitchFamily="18" charset="0"/>
              </a:rPr>
              <a:t> часто вызывает гибель привитых саженцев, резко снижает приживаемость после высадки на постоянное место в </a:t>
            </a:r>
            <a:r>
              <a:rPr lang="ru-RU" dirty="0" smtClean="0">
                <a:latin typeface="Times New Roman" pitchFamily="18" charset="0"/>
                <a:cs typeface="Times New Roman" pitchFamily="18" charset="0"/>
              </a:rPr>
              <a:t>саду.</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Во время хронической формы заболевания деревья не теряют способность плодоносить, но плоды формируются меньших размеров, снижаются их технические качества. Резко снижается зимостойкость </a:t>
            </a:r>
            <a:r>
              <a:rPr lang="ru-RU" dirty="0" smtClean="0">
                <a:latin typeface="Times New Roman" pitchFamily="18" charset="0"/>
                <a:cs typeface="Times New Roman" pitchFamily="18" charset="0"/>
              </a:rPr>
              <a:t>растений</a:t>
            </a:r>
          </a:p>
          <a:p>
            <a:pPr marL="0" indent="342900">
              <a:lnSpc>
                <a:spcPct val="120000"/>
              </a:lnSpc>
              <a:spcBef>
                <a:spcPts val="0"/>
              </a:spcBef>
              <a:buNone/>
            </a:pPr>
            <a:endParaRPr lang="ru-RU" dirty="0" smtClean="0">
              <a:latin typeface="Times New Roman" pitchFamily="18" charset="0"/>
              <a:cs typeface="Times New Roman" pitchFamily="18" charset="0"/>
            </a:endParaRPr>
          </a:p>
          <a:p>
            <a:pPr marL="0" indent="457200">
              <a:lnSpc>
                <a:spcPct val="120000"/>
              </a:lnSpc>
              <a:spcBef>
                <a:spcPts val="600"/>
              </a:spcBef>
              <a:buNone/>
            </a:pPr>
            <a:r>
              <a:rPr lang="ru-RU" b="1" dirty="0" smtClean="0">
                <a:latin typeface="Times New Roman" pitchFamily="18" charset="0"/>
                <a:cs typeface="Times New Roman" pitchFamily="18" charset="0"/>
              </a:rPr>
              <a:t>Меры борьбы</a:t>
            </a:r>
          </a:p>
          <a:p>
            <a:pPr marL="0" indent="457200">
              <a:lnSpc>
                <a:spcPct val="120000"/>
              </a:lnSpc>
              <a:spcBef>
                <a:spcPts val="600"/>
              </a:spcBef>
              <a:buNone/>
            </a:pPr>
            <a:r>
              <a:rPr lang="ru-RU" b="1" dirty="0" smtClean="0">
                <a:latin typeface="Times New Roman" pitchFamily="18" charset="0"/>
                <a:cs typeface="Times New Roman" pitchFamily="18" charset="0"/>
              </a:rPr>
              <a:t>Агротехнические</a:t>
            </a:r>
          </a:p>
          <a:p>
            <a:pPr marL="0" indent="457200">
              <a:lnSpc>
                <a:spcPct val="120000"/>
              </a:lnSpc>
              <a:spcBef>
                <a:spcPts val="600"/>
              </a:spcBef>
              <a:buNone/>
            </a:pPr>
            <a:r>
              <a:rPr lang="ru-RU" dirty="0" smtClean="0">
                <a:latin typeface="Times New Roman" pitchFamily="18" charset="0"/>
                <a:cs typeface="Times New Roman" pitchFamily="18" charset="0"/>
              </a:rPr>
              <a:t>посадка в садах устойчивых к </a:t>
            </a:r>
            <a:r>
              <a:rPr lang="ru-RU" dirty="0" err="1" smtClean="0">
                <a:latin typeface="Times New Roman" pitchFamily="18" charset="0"/>
                <a:cs typeface="Times New Roman" pitchFamily="18" charset="0"/>
              </a:rPr>
              <a:t>фитопатогену</a:t>
            </a:r>
            <a:r>
              <a:rPr lang="ru-RU" dirty="0" smtClean="0">
                <a:latin typeface="Times New Roman" pitchFamily="18" charset="0"/>
                <a:cs typeface="Times New Roman" pitchFamily="18" charset="0"/>
              </a:rPr>
              <a:t> сортов;</a:t>
            </a:r>
          </a:p>
          <a:p>
            <a:pPr marL="0" indent="457200">
              <a:lnSpc>
                <a:spcPct val="120000"/>
              </a:lnSpc>
              <a:spcBef>
                <a:spcPts val="600"/>
              </a:spcBef>
              <a:buNone/>
            </a:pPr>
            <a:r>
              <a:rPr lang="ru-RU" dirty="0" smtClean="0">
                <a:latin typeface="Times New Roman" pitchFamily="18" charset="0"/>
                <a:cs typeface="Times New Roman" pitchFamily="18" charset="0"/>
              </a:rPr>
              <a:t>использование для посадки только здоровых саженцев;</a:t>
            </a:r>
          </a:p>
          <a:p>
            <a:pPr marL="0" indent="457200">
              <a:lnSpc>
                <a:spcPct val="120000"/>
              </a:lnSpc>
              <a:spcBef>
                <a:spcPts val="600"/>
              </a:spcBef>
              <a:buNone/>
            </a:pPr>
            <a:r>
              <a:rPr lang="ru-RU" dirty="0" smtClean="0">
                <a:latin typeface="Times New Roman" pitchFamily="18" charset="0"/>
                <a:cs typeface="Times New Roman" pitchFamily="18" charset="0"/>
              </a:rPr>
              <a:t>рациональная система посадки, обеспечивающая достаточную аэрацию и доступ солнечного света;</a:t>
            </a:r>
          </a:p>
          <a:p>
            <a:pPr marL="0" indent="457200">
              <a:lnSpc>
                <a:spcPct val="120000"/>
              </a:lnSpc>
              <a:spcBef>
                <a:spcPts val="600"/>
              </a:spcBef>
              <a:buNone/>
            </a:pPr>
            <a:r>
              <a:rPr lang="ru-RU" dirty="0" smtClean="0">
                <a:latin typeface="Times New Roman" pitchFamily="18" charset="0"/>
                <a:cs typeface="Times New Roman" pitchFamily="18" charset="0"/>
              </a:rPr>
              <a:t>поддержание почвы в междурядьях и приствольных кругах в состоянии чистого пара;</a:t>
            </a:r>
          </a:p>
          <a:p>
            <a:pPr marL="0" indent="457200">
              <a:lnSpc>
                <a:spcPct val="120000"/>
              </a:lnSpc>
              <a:spcBef>
                <a:spcPts val="600"/>
              </a:spcBef>
              <a:buNone/>
            </a:pPr>
            <a:r>
              <a:rPr lang="ru-RU" dirty="0" smtClean="0">
                <a:latin typeface="Times New Roman" pitchFamily="18" charset="0"/>
                <a:cs typeface="Times New Roman" pitchFamily="18" charset="0"/>
              </a:rPr>
              <a:t>обрезка больных ветвей до здоровой ткани с обмазкой мест поранения;</a:t>
            </a:r>
          </a:p>
          <a:p>
            <a:pPr marL="0" indent="457200">
              <a:lnSpc>
                <a:spcPct val="120000"/>
              </a:lnSpc>
              <a:spcBef>
                <a:spcPts val="600"/>
              </a:spcBef>
              <a:buNone/>
            </a:pPr>
            <a:r>
              <a:rPr lang="ru-RU" dirty="0" smtClean="0">
                <a:latin typeface="Times New Roman" pitchFamily="18" charset="0"/>
                <a:cs typeface="Times New Roman" pitchFamily="18" charset="0"/>
              </a:rPr>
              <a:t>предупреждение механических поранений;</a:t>
            </a:r>
          </a:p>
          <a:p>
            <a:pPr marL="0" indent="457200">
              <a:lnSpc>
                <a:spcPct val="120000"/>
              </a:lnSpc>
              <a:spcBef>
                <a:spcPts val="600"/>
              </a:spcBef>
              <a:buNone/>
            </a:pPr>
            <a:r>
              <a:rPr lang="ru-RU" dirty="0" smtClean="0">
                <a:latin typeface="Times New Roman" pitchFamily="18" charset="0"/>
                <a:cs typeface="Times New Roman" pitchFamily="18" charset="0"/>
              </a:rPr>
              <a:t>выкорчевка погибших деревьев;</a:t>
            </a:r>
          </a:p>
          <a:p>
            <a:pPr marL="0" indent="457200">
              <a:lnSpc>
                <a:spcPct val="120000"/>
              </a:lnSpc>
              <a:spcBef>
                <a:spcPts val="600"/>
              </a:spcBef>
              <a:buNone/>
            </a:pPr>
            <a:r>
              <a:rPr lang="ru-RU" dirty="0" smtClean="0">
                <a:latin typeface="Times New Roman" pitchFamily="18" charset="0"/>
                <a:cs typeface="Times New Roman" pitchFamily="18" charset="0"/>
              </a:rPr>
              <a:t>обмазка штамба и скелетных ветвей осенью и ранней </a:t>
            </a:r>
            <a:r>
              <a:rPr lang="ru-RU" dirty="0" smtClean="0">
                <a:latin typeface="Times New Roman" pitchFamily="18" charset="0"/>
                <a:cs typeface="Times New Roman" pitchFamily="18" charset="0"/>
              </a:rPr>
              <a:t>весной.</a:t>
            </a:r>
            <a:endParaRPr lang="ru-RU" dirty="0" smtClean="0">
              <a:latin typeface="Times New Roman" pitchFamily="18" charset="0"/>
              <a:cs typeface="Times New Roman" pitchFamily="18" charset="0"/>
            </a:endParaRPr>
          </a:p>
          <a:p>
            <a:pPr marL="0" indent="457200">
              <a:lnSpc>
                <a:spcPct val="120000"/>
              </a:lnSpc>
              <a:spcBef>
                <a:spcPts val="600"/>
              </a:spcBef>
              <a:buNone/>
            </a:pPr>
            <a:r>
              <a:rPr lang="ru-RU" b="1" dirty="0" smtClean="0">
                <a:latin typeface="Times New Roman" pitchFamily="18" charset="0"/>
                <a:cs typeface="Times New Roman" pitchFamily="18" charset="0"/>
              </a:rPr>
              <a:t>Биологические</a:t>
            </a:r>
          </a:p>
          <a:p>
            <a:pPr marL="0" indent="457200">
              <a:lnSpc>
                <a:spcPct val="120000"/>
              </a:lnSpc>
              <a:spcBef>
                <a:spcPts val="600"/>
              </a:spcBef>
              <a:buNone/>
            </a:pPr>
            <a:r>
              <a:rPr lang="ru-RU" dirty="0" smtClean="0">
                <a:latin typeface="Times New Roman" pitchFamily="18" charset="0"/>
                <a:cs typeface="Times New Roman" pitchFamily="18" charset="0"/>
              </a:rPr>
              <a:t>опрыскивание в период вегетации бактериальными фунгицидами и биологическими </a:t>
            </a:r>
            <a:r>
              <a:rPr lang="ru-RU" dirty="0" smtClean="0">
                <a:latin typeface="Times New Roman" pitchFamily="18" charset="0"/>
                <a:cs typeface="Times New Roman" pitchFamily="18" charset="0"/>
              </a:rPr>
              <a:t>пестицидами (</a:t>
            </a:r>
            <a:r>
              <a:rPr lang="ru-RU" dirty="0" err="1" smtClean="0">
                <a:latin typeface="Times New Roman" pitchFamily="18" charset="0"/>
                <a:cs typeface="Times New Roman" pitchFamily="18" charset="0"/>
              </a:rPr>
              <a:t>Фитолавин</a:t>
            </a:r>
            <a:r>
              <a:rPr lang="ru-RU" dirty="0" smtClean="0">
                <a:latin typeface="Times New Roman" pitchFamily="18" charset="0"/>
                <a:cs typeface="Times New Roman" pitchFamily="18" charset="0"/>
              </a:rPr>
              <a:t> ВРК)</a:t>
            </a:r>
            <a:endParaRPr lang="ru-RU" dirty="0" smtClean="0">
              <a:latin typeface="Times New Roman" pitchFamily="18" charset="0"/>
              <a:cs typeface="Times New Roman" pitchFamily="18" charset="0"/>
            </a:endParaRPr>
          </a:p>
          <a:p>
            <a:pPr marL="0" indent="457200">
              <a:lnSpc>
                <a:spcPct val="120000"/>
              </a:lnSpc>
              <a:spcBef>
                <a:spcPts val="600"/>
              </a:spcBef>
              <a:buNone/>
            </a:pP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357982"/>
          </a:xfrm>
        </p:spPr>
        <p:txBody>
          <a:bodyPr/>
          <a:lstStyle/>
          <a:p>
            <a:pPr marL="0" indent="342900">
              <a:spcBef>
                <a:spcPts val="0"/>
              </a:spcBef>
              <a:buNone/>
            </a:pPr>
            <a:r>
              <a:rPr lang="ru-RU" b="1" i="1" dirty="0" smtClean="0">
                <a:latin typeface="Times New Roman" pitchFamily="18" charset="0"/>
                <a:cs typeface="Times New Roman" pitchFamily="18" charset="0"/>
              </a:rPr>
              <a:t>Американская белая  бабочка - </a:t>
            </a:r>
            <a:r>
              <a:rPr lang="ru-RU" dirty="0" err="1" smtClean="0">
                <a:latin typeface="Times New Roman" pitchFamily="18" charset="0"/>
                <a:cs typeface="Times New Roman" pitchFamily="18" charset="0"/>
              </a:rPr>
              <a:t>бабочка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средних размеров, сельскохозяйственный вредитель. Повреждает практически все плодовые, а также многие лесные породы. Предпочитает яблоню, вишню, сливу, шелковицу. Размножение двуполое. Превращение полное. Зимуют куколки. В Северной Америке наблюдается от одной до трех генераций за год. В условиях европейской популяции развиваются два поколения. Второе наиболее вредоносно</a:t>
            </a:r>
            <a:r>
              <a:rPr lang="ru-RU" dirty="0" smtClean="0"/>
              <a:t>.</a:t>
            </a:r>
            <a:endParaRPr lang="ru-RU" b="1"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бб.jpg"/>
          <p:cNvPicPr>
            <a:picLocks noGrp="1" noChangeAspect="1"/>
          </p:cNvPicPr>
          <p:nvPr>
            <p:ph idx="1"/>
          </p:nvPr>
        </p:nvPicPr>
        <p:blipFill>
          <a:blip r:embed="rId2"/>
          <a:stretch>
            <a:fillRect/>
          </a:stretch>
        </p:blipFill>
        <p:spPr>
          <a:xfrm>
            <a:off x="642911" y="285280"/>
            <a:ext cx="7757542" cy="584088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6286544"/>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b="1" dirty="0" smtClean="0">
                <a:latin typeface="Times New Roman" pitchFamily="18" charset="0"/>
                <a:cs typeface="Times New Roman" pitchFamily="18" charset="0"/>
              </a:rPr>
              <a:t>Имаго</a:t>
            </a:r>
            <a:r>
              <a:rPr lang="ru-RU" dirty="0" smtClean="0">
                <a:latin typeface="Times New Roman" pitchFamily="18" charset="0"/>
                <a:cs typeface="Times New Roman" pitchFamily="18" charset="0"/>
              </a:rPr>
              <a:t>. Как и все чешуекрылые (бабочки), характеризуется наличием двух пар крыльев, которые покрыты маленькими чешуйками, черепицеобразно налегающими друг на друга. Хоботок рудиментарный. Крылья сложены вдоль спины </a:t>
            </a:r>
            <a:r>
              <a:rPr lang="ru-RU" dirty="0" err="1" smtClean="0">
                <a:latin typeface="Times New Roman" pitchFamily="18" charset="0"/>
                <a:cs typeface="Times New Roman" pitchFamily="18" charset="0"/>
              </a:rPr>
              <a:t>кровлеобразно</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Размах крыльев – 20–36 мм. Длина тела – 9–15 мм. Крылья белые, реже с темно-коричневыми или черными </a:t>
            </a:r>
            <a:r>
              <a:rPr lang="ru-RU" dirty="0" smtClean="0">
                <a:latin typeface="Times New Roman" pitchFamily="18" charset="0"/>
                <a:cs typeface="Times New Roman" pitchFamily="18" charset="0"/>
              </a:rPr>
              <a:t>пятнами.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Тело насекомого покрывают густые волоски белого цвета. Усики белые или черные. Ноги желтого </a:t>
            </a:r>
            <a:r>
              <a:rPr lang="ru-RU" dirty="0" smtClean="0">
                <a:latin typeface="Times New Roman" pitchFamily="18" charset="0"/>
                <a:cs typeface="Times New Roman" pitchFamily="18" charset="0"/>
              </a:rPr>
              <a:t>цвета.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Половой диморфизм</a:t>
            </a:r>
            <a:r>
              <a:rPr lang="ru-RU" dirty="0" smtClean="0">
                <a:latin typeface="Times New Roman" pitchFamily="18" charset="0"/>
                <a:cs typeface="Times New Roman" pitchFamily="18" charset="0"/>
              </a:rPr>
              <a:t>. Усики самца </a:t>
            </a:r>
            <a:r>
              <a:rPr lang="ru-RU" dirty="0" err="1" smtClean="0">
                <a:latin typeface="Times New Roman" pitchFamily="18" charset="0"/>
                <a:cs typeface="Times New Roman" pitchFamily="18" charset="0"/>
              </a:rPr>
              <a:t>двурядно-гребенчатые</a:t>
            </a:r>
            <a:r>
              <a:rPr lang="ru-RU" dirty="0" smtClean="0">
                <a:latin typeface="Times New Roman" pitchFamily="18" charset="0"/>
                <a:cs typeface="Times New Roman" pitchFamily="18" charset="0"/>
              </a:rPr>
              <a:t> (перистые</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у самки – </a:t>
            </a:r>
            <a:r>
              <a:rPr lang="ru-RU" dirty="0" err="1" smtClean="0">
                <a:latin typeface="Times New Roman" pitchFamily="18" charset="0"/>
                <a:cs typeface="Times New Roman" pitchFamily="18" charset="0"/>
              </a:rPr>
              <a:t>двурядно-пильчатые</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нитевидные).</a:t>
            </a:r>
          </a:p>
          <a:p>
            <a:pPr marL="0" indent="342900">
              <a:lnSpc>
                <a:spcPct val="120000"/>
              </a:lnSpc>
              <a:spcBef>
                <a:spcPts val="0"/>
              </a:spcBef>
              <a:buNone/>
            </a:pPr>
            <a:r>
              <a:rPr lang="ru-RU" b="1" dirty="0" smtClean="0">
                <a:latin typeface="Times New Roman" pitchFamily="18" charset="0"/>
                <a:cs typeface="Times New Roman" pitchFamily="18" charset="0"/>
              </a:rPr>
              <a:t>Яйцо</a:t>
            </a:r>
            <a:r>
              <a:rPr lang="ru-RU" dirty="0" smtClean="0">
                <a:latin typeface="Times New Roman" pitchFamily="18" charset="0"/>
                <a:cs typeface="Times New Roman" pitchFamily="18" charset="0"/>
              </a:rPr>
              <a:t>. Форма круглая. Размер – 0,5–0,7 мм. Цвет покровов желтовато-зеленый или </a:t>
            </a:r>
            <a:r>
              <a:rPr lang="ru-RU" dirty="0" smtClean="0">
                <a:latin typeface="Times New Roman" pitchFamily="18" charset="0"/>
                <a:cs typeface="Times New Roman" pitchFamily="18" charset="0"/>
              </a:rPr>
              <a:t>золотисто-желтый.</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Личинка</a:t>
            </a:r>
            <a:r>
              <a:rPr lang="ru-RU" dirty="0" smtClean="0">
                <a:latin typeface="Times New Roman" pitchFamily="18" charset="0"/>
                <a:cs typeface="Times New Roman" pitchFamily="18" charset="0"/>
              </a:rPr>
              <a:t>. Гусеница крупная. В первом возрасте светло-желтая, длиной 1–1,5 </a:t>
            </a:r>
            <a:r>
              <a:rPr lang="ru-RU" dirty="0" smtClean="0">
                <a:latin typeface="Times New Roman" pitchFamily="18" charset="0"/>
                <a:cs typeface="Times New Roman" pitchFamily="18" charset="0"/>
              </a:rPr>
              <a:t>мм.</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 каждой последующей линькой окрас гусеницы становится более </a:t>
            </a:r>
            <a:r>
              <a:rPr lang="ru-RU" dirty="0" smtClean="0">
                <a:latin typeface="Times New Roman" pitchFamily="18" charset="0"/>
                <a:cs typeface="Times New Roman" pitchFamily="18" charset="0"/>
              </a:rPr>
              <a:t>темным.</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Длина взрослой гусеницы – 30–40 мм, тело плотно покрывают щетинки и волоски с парой рядов черных бородавок на спинной части и тремя рядами бородавок оранжево-желтого оттенка с </a:t>
            </a:r>
            <a:r>
              <a:rPr lang="ru-RU" dirty="0" smtClean="0">
                <a:latin typeface="Times New Roman" pitchFamily="18" charset="0"/>
                <a:cs typeface="Times New Roman" pitchFamily="18" charset="0"/>
              </a:rPr>
              <a:t>боков.</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Куколка</a:t>
            </a:r>
            <a:r>
              <a:rPr lang="ru-RU" dirty="0" smtClean="0">
                <a:latin typeface="Times New Roman" pitchFamily="18" charset="0"/>
                <a:cs typeface="Times New Roman" pitchFamily="18" charset="0"/>
              </a:rPr>
              <a:t>. Форма удлиненно-яйцевидная. Длина – 10–15 мм. Промежуточные швы между члениками брюшка ограничиваются характерными рядами грубых ямок </a:t>
            </a:r>
            <a:r>
              <a:rPr lang="ru-RU" dirty="0" err="1" smtClean="0">
                <a:latin typeface="Times New Roman" pitchFamily="18" charset="0"/>
                <a:cs typeface="Times New Roman" pitchFamily="18" charset="0"/>
              </a:rPr>
              <a:t>точковидной</a:t>
            </a:r>
            <a:r>
              <a:rPr lang="ru-RU" dirty="0" smtClean="0">
                <a:latin typeface="Times New Roman" pitchFamily="18" charset="0"/>
                <a:cs typeface="Times New Roman" pitchFamily="18" charset="0"/>
              </a:rPr>
              <a:t> формы. </a:t>
            </a:r>
            <a:r>
              <a:rPr lang="ru-RU" dirty="0" err="1" smtClean="0">
                <a:latin typeface="Times New Roman" pitchFamily="18" charset="0"/>
                <a:cs typeface="Times New Roman" pitchFamily="18" charset="0"/>
              </a:rPr>
              <a:t>Кремастер</a:t>
            </a:r>
            <a:r>
              <a:rPr lang="ru-RU" dirty="0" smtClean="0">
                <a:latin typeface="Times New Roman" pitchFamily="18" charset="0"/>
                <a:cs typeface="Times New Roman" pitchFamily="18" charset="0"/>
              </a:rPr>
              <a:t> немного раздвоен и несет приблизительно 15 штук отростков </a:t>
            </a:r>
            <a:r>
              <a:rPr lang="ru-RU" dirty="0" err="1" smtClean="0">
                <a:latin typeface="Times New Roman" pitchFamily="18" charset="0"/>
                <a:cs typeface="Times New Roman" pitchFamily="18" charset="0"/>
              </a:rPr>
              <a:t>гвоздевидной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формы.</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начале развития куколка светло-желтая, позднее темно-коричневая, помещена в рыхлый паутинный </a:t>
            </a:r>
            <a:r>
              <a:rPr lang="ru-RU" dirty="0" smtClean="0">
                <a:latin typeface="Times New Roman" pitchFamily="18" charset="0"/>
                <a:cs typeface="Times New Roman" pitchFamily="18" charset="0"/>
              </a:rPr>
              <a:t>кокон.</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715436" cy="6286544"/>
          </a:xfrm>
        </p:spPr>
        <p:txBody>
          <a:bodyPr>
            <a:normAutofit fontScale="40000" lnSpcReduction="20000"/>
          </a:bodyPr>
          <a:lstStyle/>
          <a:p>
            <a:pPr marL="0" indent="342900">
              <a:spcBef>
                <a:spcPts val="0"/>
              </a:spcBef>
              <a:buNone/>
            </a:pPr>
            <a:r>
              <a:rPr lang="ru-RU" sz="4000" b="1" dirty="0" smtClean="0">
                <a:latin typeface="Times New Roman" pitchFamily="18" charset="0"/>
                <a:cs typeface="Times New Roman" pitchFamily="18" charset="0"/>
              </a:rPr>
              <a:t>Вредоносность</a:t>
            </a:r>
          </a:p>
          <a:p>
            <a:pPr marL="0" indent="360000">
              <a:lnSpc>
                <a:spcPct val="120000"/>
              </a:lnSpc>
              <a:spcBef>
                <a:spcPts val="600"/>
              </a:spcBef>
              <a:buNone/>
            </a:pPr>
            <a:r>
              <a:rPr lang="ru-RU" sz="4000" dirty="0" smtClean="0">
                <a:latin typeface="Times New Roman" pitchFamily="18" charset="0"/>
                <a:cs typeface="Times New Roman" pitchFamily="18" charset="0"/>
              </a:rPr>
              <a:t>Жизнедеятельность гусениц американской белой бабочки приводит к дефолиации насаждений, а впоследствии к ослаблению и гибели отдельных растений. Снижаются декоративные и защитные функции лесных насаждений. У плодовых при повреждении 20 % листьев урожайность снижается на 5–10 %, при повреждении 50 % листьев – на 50–55 %. Объедание листвы на 75 % влечет полное отсутствие </a:t>
            </a:r>
            <a:r>
              <a:rPr lang="ru-RU" sz="4000" dirty="0" smtClean="0">
                <a:latin typeface="Times New Roman" pitchFamily="18" charset="0"/>
                <a:cs typeface="Times New Roman" pitchFamily="18" charset="0"/>
              </a:rPr>
              <a:t>урожайности.</a:t>
            </a:r>
          </a:p>
          <a:p>
            <a:pPr marL="0" indent="360000">
              <a:lnSpc>
                <a:spcPct val="120000"/>
              </a:lnSpc>
              <a:spcBef>
                <a:spcPts val="600"/>
              </a:spcBef>
              <a:buNone/>
            </a:pPr>
            <a:endParaRPr lang="ru-RU" sz="3800" dirty="0" smtClean="0">
              <a:latin typeface="Times New Roman" pitchFamily="18" charset="0"/>
              <a:cs typeface="Times New Roman" pitchFamily="18" charset="0"/>
            </a:endParaRPr>
          </a:p>
          <a:p>
            <a:pPr marL="0" indent="360000">
              <a:lnSpc>
                <a:spcPct val="120000"/>
              </a:lnSpc>
              <a:spcBef>
                <a:spcPts val="600"/>
              </a:spcBef>
              <a:buNone/>
            </a:pPr>
            <a:r>
              <a:rPr lang="ru-RU" sz="4000" b="1" dirty="0" smtClean="0">
                <a:latin typeface="Times New Roman" pitchFamily="18" charset="0"/>
                <a:cs typeface="Times New Roman" pitchFamily="18" charset="0"/>
              </a:rPr>
              <a:t>Меры борьбы</a:t>
            </a:r>
          </a:p>
          <a:p>
            <a:pPr marL="0" indent="360000">
              <a:lnSpc>
                <a:spcPct val="120000"/>
              </a:lnSpc>
              <a:spcBef>
                <a:spcPts val="600"/>
              </a:spcBef>
              <a:buNone/>
            </a:pPr>
            <a:r>
              <a:rPr lang="ru-RU" sz="4000" b="1" dirty="0" smtClean="0">
                <a:latin typeface="Times New Roman" pitchFamily="18" charset="0"/>
                <a:cs typeface="Times New Roman" pitchFamily="18" charset="0"/>
              </a:rPr>
              <a:t>Карантинные меры</a:t>
            </a:r>
            <a:r>
              <a:rPr lang="ru-RU" sz="4000" dirty="0" smtClean="0">
                <a:latin typeface="Times New Roman" pitchFamily="18" charset="0"/>
                <a:cs typeface="Times New Roman" pitchFamily="18" charset="0"/>
              </a:rPr>
              <a:t>. Тщательный контроль при досмотре транспортных средств и грузов. Обеззараживание груза и транспорта в случае обнаружения представителей вида американской белой </a:t>
            </a:r>
            <a:r>
              <a:rPr lang="ru-RU" sz="4000" dirty="0" smtClean="0">
                <a:latin typeface="Times New Roman" pitchFamily="18" charset="0"/>
                <a:cs typeface="Times New Roman" pitchFamily="18" charset="0"/>
              </a:rPr>
              <a:t>бабочки.</a:t>
            </a:r>
            <a:endParaRPr lang="ru-RU" sz="4000" dirty="0" smtClean="0">
              <a:latin typeface="Times New Roman" pitchFamily="18" charset="0"/>
              <a:cs typeface="Times New Roman" pitchFamily="18" charset="0"/>
            </a:endParaRPr>
          </a:p>
          <a:p>
            <a:pPr marL="0" indent="360000">
              <a:lnSpc>
                <a:spcPct val="120000"/>
              </a:lnSpc>
              <a:spcBef>
                <a:spcPts val="600"/>
              </a:spcBef>
              <a:buNone/>
            </a:pPr>
            <a:r>
              <a:rPr lang="ru-RU" sz="4000" b="1" dirty="0" smtClean="0">
                <a:latin typeface="Times New Roman" pitchFamily="18" charset="0"/>
                <a:cs typeface="Times New Roman" pitchFamily="18" charset="0"/>
              </a:rPr>
              <a:t>Агротехнические мероприятия</a:t>
            </a:r>
            <a:r>
              <a:rPr lang="ru-RU" sz="4000" dirty="0" smtClean="0">
                <a:latin typeface="Times New Roman" pitchFamily="18" charset="0"/>
                <a:cs typeface="Times New Roman" pitchFamily="18" charset="0"/>
              </a:rPr>
              <a:t>. Осенняя обработка почвы в приствольных кругах и </a:t>
            </a:r>
            <a:r>
              <a:rPr lang="ru-RU" sz="4000" dirty="0" smtClean="0">
                <a:latin typeface="Times New Roman" pitchFamily="18" charset="0"/>
                <a:cs typeface="Times New Roman" pitchFamily="18" charset="0"/>
              </a:rPr>
              <a:t>междурядьях.</a:t>
            </a:r>
            <a:endParaRPr lang="ru-RU" sz="4000" dirty="0" smtClean="0">
              <a:latin typeface="Times New Roman" pitchFamily="18" charset="0"/>
              <a:cs typeface="Times New Roman" pitchFamily="18" charset="0"/>
            </a:endParaRPr>
          </a:p>
          <a:p>
            <a:pPr marL="0" indent="360000">
              <a:lnSpc>
                <a:spcPct val="120000"/>
              </a:lnSpc>
              <a:spcBef>
                <a:spcPts val="600"/>
              </a:spcBef>
              <a:buNone/>
            </a:pPr>
            <a:r>
              <a:rPr lang="ru-RU" sz="4000" b="1" dirty="0" smtClean="0">
                <a:latin typeface="Times New Roman" pitchFamily="18" charset="0"/>
                <a:cs typeface="Times New Roman" pitchFamily="18" charset="0"/>
              </a:rPr>
              <a:t>Механический способ</a:t>
            </a:r>
            <a:r>
              <a:rPr lang="ru-RU" sz="4000" dirty="0" smtClean="0">
                <a:latin typeface="Times New Roman" pitchFamily="18" charset="0"/>
                <a:cs typeface="Times New Roman" pitchFamily="18" charset="0"/>
              </a:rPr>
              <a:t>. Очистка скелетных ветвей и штамбов от отставшей коры и последующее ее сжигание. В садах небольшой площади используют ловчие пояса для отлова гусениц, уходящих для окукливания в землю, проводят срезание и уничтожение паутинных гнезд </a:t>
            </a:r>
            <a:r>
              <a:rPr lang="ru-RU" sz="4000" dirty="0" smtClean="0">
                <a:latin typeface="Times New Roman" pitchFamily="18" charset="0"/>
                <a:cs typeface="Times New Roman" pitchFamily="18" charset="0"/>
              </a:rPr>
              <a:t>вредителя.</a:t>
            </a:r>
            <a:endParaRPr lang="ru-RU" sz="4000" dirty="0" smtClean="0">
              <a:latin typeface="Times New Roman" pitchFamily="18" charset="0"/>
              <a:cs typeface="Times New Roman" pitchFamily="18" charset="0"/>
            </a:endParaRPr>
          </a:p>
          <a:p>
            <a:pPr marL="0" indent="360000">
              <a:lnSpc>
                <a:spcPct val="120000"/>
              </a:lnSpc>
              <a:spcBef>
                <a:spcPts val="600"/>
              </a:spcBef>
              <a:buNone/>
            </a:pPr>
            <a:r>
              <a:rPr lang="ru-RU" sz="4000" b="1" dirty="0" smtClean="0">
                <a:latin typeface="Times New Roman" pitchFamily="18" charset="0"/>
                <a:cs typeface="Times New Roman" pitchFamily="18" charset="0"/>
              </a:rPr>
              <a:t>Химический способ: с</a:t>
            </a:r>
            <a:r>
              <a:rPr lang="ru-RU" sz="4000" dirty="0" smtClean="0">
                <a:latin typeface="Times New Roman" pitchFamily="18" charset="0"/>
                <a:cs typeface="Times New Roman" pitchFamily="18" charset="0"/>
              </a:rPr>
              <a:t>воевременное опрыскивание растений даже при невысокой численности вредителя </a:t>
            </a:r>
            <a:r>
              <a:rPr lang="ru-RU" sz="4000" dirty="0" err="1" smtClean="0">
                <a:latin typeface="Times New Roman" pitchFamily="18" charset="0"/>
                <a:cs typeface="Times New Roman" pitchFamily="18" charset="0"/>
              </a:rPr>
              <a:t>пиретроидами</a:t>
            </a:r>
            <a:r>
              <a:rPr lang="ru-RU" sz="40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ингибиторами синтеза </a:t>
            </a:r>
            <a:r>
              <a:rPr lang="ru-RU" sz="4000" dirty="0" smtClean="0">
                <a:latin typeface="Times New Roman" pitchFamily="18" charset="0"/>
                <a:cs typeface="Times New Roman" pitchFamily="18" charset="0"/>
              </a:rPr>
              <a:t>хитина, неорганическими </a:t>
            </a:r>
            <a:r>
              <a:rPr lang="ru-RU" sz="4000" dirty="0" smtClean="0">
                <a:latin typeface="Times New Roman" pitchFamily="18" charset="0"/>
                <a:cs typeface="Times New Roman" pitchFamily="18" charset="0"/>
              </a:rPr>
              <a:t>веществами.</a:t>
            </a:r>
            <a:endParaRPr lang="ru-RU" sz="4000" dirty="0" smtClean="0">
              <a:latin typeface="Times New Roman" pitchFamily="18" charset="0"/>
              <a:cs typeface="Times New Roman" pitchFamily="18" charset="0"/>
            </a:endParaRPr>
          </a:p>
          <a:p>
            <a:pPr marL="0" indent="360000">
              <a:lnSpc>
                <a:spcPct val="120000"/>
              </a:lnSpc>
              <a:spcBef>
                <a:spcPts val="600"/>
              </a:spcBef>
              <a:buNone/>
            </a:pPr>
            <a:r>
              <a:rPr lang="ru-RU" sz="4000" b="1" dirty="0" smtClean="0">
                <a:latin typeface="Times New Roman" pitchFamily="18" charset="0"/>
                <a:cs typeface="Times New Roman" pitchFamily="18" charset="0"/>
              </a:rPr>
              <a:t>Биологический способ</a:t>
            </a:r>
            <a:r>
              <a:rPr lang="ru-RU" sz="4000" dirty="0" smtClean="0">
                <a:latin typeface="Times New Roman" pitchFamily="18" charset="0"/>
                <a:cs typeface="Times New Roman" pitchFamily="18" charset="0"/>
              </a:rPr>
              <a:t>: своевременное опрыскивание растений биологическими </a:t>
            </a:r>
            <a:r>
              <a:rPr lang="ru-RU" sz="4000" dirty="0" smtClean="0">
                <a:latin typeface="Times New Roman" pitchFamily="18" charset="0"/>
                <a:cs typeface="Times New Roman" pitchFamily="18" charset="0"/>
              </a:rPr>
              <a:t>пестицидами.</a:t>
            </a:r>
            <a:endParaRPr lang="ru-RU" sz="4000" dirty="0" smtClean="0">
              <a:latin typeface="Times New Roman" pitchFamily="18" charset="0"/>
              <a:cs typeface="Times New Roman" pitchFamily="18" charset="0"/>
            </a:endParaRPr>
          </a:p>
          <a:p>
            <a:pPr marL="0" indent="342900">
              <a:spcBef>
                <a:spcPts val="0"/>
              </a:spcBef>
              <a:buNone/>
            </a:pPr>
            <a:endParaRPr lang="ru-RU"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329642" cy="5697559"/>
          </a:xfrm>
        </p:spPr>
        <p:txBody>
          <a:bodyPr>
            <a:normAutofit fontScale="85000" lnSpcReduction="10000"/>
          </a:bodyPr>
          <a:lstStyle/>
          <a:p>
            <a:pPr marL="0" indent="342900">
              <a:lnSpc>
                <a:spcPct val="120000"/>
              </a:lnSpc>
              <a:spcBef>
                <a:spcPts val="0"/>
              </a:spcBef>
              <a:buNone/>
            </a:pPr>
            <a:r>
              <a:rPr lang="ru-RU" b="1" i="1" dirty="0" smtClean="0">
                <a:latin typeface="Times New Roman" pitchFamily="18" charset="0"/>
                <a:cs typeface="Times New Roman" pitchFamily="18" charset="0"/>
              </a:rPr>
              <a:t>Средиземноморская плодовая муха  - </a:t>
            </a:r>
            <a:r>
              <a:rPr lang="en-US" b="1" i="1" dirty="0" err="1" smtClean="0">
                <a:latin typeface="Times New Roman" pitchFamily="18" charset="0"/>
                <a:cs typeface="Times New Roman" pitchFamily="18" charset="0"/>
              </a:rPr>
              <a:t>Ceratitis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capitate</a:t>
            </a:r>
            <a:r>
              <a:rPr lang="ru-RU" b="1" i="1"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опасный вредитель. В странах Средиземноморья и Южной Америки уничтожает от 30 до 100% плодов персика, абрикоса, сливы. Выращивание поздних сортов этих культур в районах обитания вредителя невозможно. Всего им повреждается более двухсот видов растений. Среди них практически все плодовые, многие ягодные, ряд овощных. Личинки вызывают опадение плодов.</a:t>
            </a:r>
          </a:p>
          <a:p>
            <a:pPr marL="0" indent="342900">
              <a:lnSpc>
                <a:spcPct val="120000"/>
              </a:lnSpc>
              <a:spcBef>
                <a:spcPts val="0"/>
              </a:spcBef>
              <a:buNone/>
            </a:pPr>
            <a:r>
              <a:rPr lang="ru-RU" dirty="0" smtClean="0">
                <a:latin typeface="Times New Roman" pitchFamily="18" charset="0"/>
                <a:cs typeface="Times New Roman" pitchFamily="18" charset="0"/>
              </a:rPr>
              <a:t>Взрослые мухи, откладывая яйца и повреждая кожуру плода, провоцируют развитие плесени и гниения.</a:t>
            </a:r>
          </a:p>
          <a:p>
            <a:pPr marL="0" indent="342900">
              <a:spcBef>
                <a:spcPts val="0"/>
              </a:spcBef>
              <a:buNone/>
            </a:pPr>
            <a:endParaRPr lang="ru-RU" b="1" i="1" dirty="0" smtClean="0">
              <a:latin typeface="Times New Roman" pitchFamily="18" charset="0"/>
              <a:cs typeface="Times New Roman" pitchFamily="18" charset="0"/>
            </a:endParaRPr>
          </a:p>
          <a:p>
            <a:pPr marL="0" indent="342900">
              <a:spcBef>
                <a:spcPts val="0"/>
              </a:spcBef>
              <a:buNone/>
            </a:pPr>
            <a:endParaRPr lang="en-US" b="1" i="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429420"/>
          </a:xfrm>
        </p:spPr>
        <p:txBody>
          <a:bodyPr/>
          <a:lstStyle/>
          <a:p>
            <a:pPr marL="0" indent="342900">
              <a:spcBef>
                <a:spcPts val="0"/>
              </a:spcBef>
              <a:buNone/>
            </a:pPr>
            <a:r>
              <a:rPr lang="ru-RU" dirty="0" smtClean="0">
                <a:latin typeface="Times New Roman" pitchFamily="18" charset="0"/>
                <a:cs typeface="Times New Roman" pitchFamily="18" charset="0"/>
              </a:rPr>
              <a:t>Японский жук </a:t>
            </a:r>
            <a:r>
              <a:rPr lang="en-US" i="1" dirty="0" err="1" smtClean="0">
                <a:latin typeface="Times New Roman" pitchFamily="18" charset="0"/>
                <a:cs typeface="Times New Roman" pitchFamily="18" charset="0"/>
              </a:rPr>
              <a:t>Popillia</a:t>
            </a:r>
            <a:r>
              <a:rPr lang="en-US" i="1" dirty="0" smtClean="0">
                <a:latin typeface="Times New Roman" pitchFamily="18" charset="0"/>
                <a:cs typeface="Times New Roman" pitchFamily="18" charset="0"/>
              </a:rPr>
              <a:t> japonica</a:t>
            </a:r>
            <a:r>
              <a:rPr lang="ru-RU" i="1" dirty="0" smtClean="0">
                <a:latin typeface="Times New Roman" pitchFamily="18" charset="0"/>
                <a:cs typeface="Times New Roman" pitchFamily="18" charset="0"/>
              </a:rPr>
              <a:t> - </a:t>
            </a:r>
            <a:endParaRPr lang="en-US" i="1" dirty="0" smtClean="0">
              <a:latin typeface="Times New Roman" pitchFamily="18" charset="0"/>
              <a:cs typeface="Times New Roman" pitchFamily="18" charset="0"/>
            </a:endParaRPr>
          </a:p>
          <a:p>
            <a:pPr marL="0" indent="342900">
              <a:spcBef>
                <a:spcPts val="0"/>
              </a:spcBef>
              <a:buNone/>
            </a:pPr>
            <a:r>
              <a:rPr lang="ru-RU" dirty="0" smtClean="0">
                <a:latin typeface="Times New Roman" pitchFamily="18" charset="0"/>
                <a:cs typeface="Times New Roman" pitchFamily="18" charset="0"/>
              </a:rPr>
              <a:t>  - опасный </a:t>
            </a:r>
            <a:r>
              <a:rPr lang="ru-RU" dirty="0" smtClean="0">
                <a:latin typeface="Times New Roman" pitchFamily="18" charset="0"/>
                <a:cs typeface="Times New Roman" pitchFamily="18" charset="0"/>
              </a:rPr>
              <a:t>вредитель-полифаг. Повреждает более 300 различных видов растений, среди которых одно из первых мест занимают плодово-ягодные культуры. В России зарегистрирован на острове Кунашир. Предполагаемая зона акклиматизации может достичь на севере Санкт-Петербурга, Екатеринбурга, Новосибирска и Хабаровска. За год развивается одна генерация. Зимние условия переживают личинки второго или третьего возрастов.</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жук.jpg"/>
          <p:cNvPicPr>
            <a:picLocks noGrp="1" noChangeAspect="1"/>
          </p:cNvPicPr>
          <p:nvPr>
            <p:ph idx="1"/>
          </p:nvPr>
        </p:nvPicPr>
        <p:blipFill>
          <a:blip r:embed="rId2"/>
          <a:stretch>
            <a:fillRect/>
          </a:stretch>
        </p:blipFill>
        <p:spPr>
          <a:xfrm>
            <a:off x="214313" y="787351"/>
            <a:ext cx="8472487" cy="476577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643710"/>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b="1" dirty="0" smtClean="0">
                <a:latin typeface="Times New Roman" pitchFamily="18" charset="0"/>
                <a:cs typeface="Times New Roman" pitchFamily="18" charset="0"/>
              </a:rPr>
              <a:t>Имаго</a:t>
            </a:r>
            <a:r>
              <a:rPr lang="ru-RU" dirty="0" smtClean="0">
                <a:latin typeface="Times New Roman" pitchFamily="18" charset="0"/>
                <a:cs typeface="Times New Roman" pitchFamily="18" charset="0"/>
              </a:rPr>
              <a:t>. Длина тела жука – от 7 до 12 мм, ширина – от 4,4 до 6 </a:t>
            </a:r>
            <a:r>
              <a:rPr lang="ru-RU" dirty="0" smtClean="0">
                <a:latin typeface="Times New Roman" pitchFamily="18" charset="0"/>
                <a:cs typeface="Times New Roman" pitchFamily="18" charset="0"/>
              </a:rPr>
              <a:t>мм. </a:t>
            </a:r>
            <a:r>
              <a:rPr lang="ru-RU" baseline="30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Форма тела овальная, слегка выпуклая. Цвет покровов ярко-зеленый, с характерным металлическим блеском. Надкрылья в середине </a:t>
            </a:r>
            <a:r>
              <a:rPr lang="ru-RU" dirty="0" smtClean="0">
                <a:latin typeface="Times New Roman" pitchFamily="18" charset="0"/>
                <a:cs typeface="Times New Roman" pitchFamily="18" charset="0"/>
              </a:rPr>
              <a:t>медно-коричневые. </a:t>
            </a:r>
            <a:r>
              <a:rPr lang="ru-RU" dirty="0" smtClean="0">
                <a:latin typeface="Times New Roman" pitchFamily="18" charset="0"/>
                <a:cs typeface="Times New Roman" pitchFamily="18" charset="0"/>
              </a:rPr>
              <a:t> Надкрыльями покрыто практически все брюшко, однако сбоку видны по пять пятен с обеих сторон и два пятна на </a:t>
            </a:r>
            <a:r>
              <a:rPr lang="ru-RU" dirty="0" err="1" smtClean="0">
                <a:latin typeface="Times New Roman" pitchFamily="18" charset="0"/>
                <a:cs typeface="Times New Roman" pitchFamily="18" charset="0"/>
              </a:rPr>
              <a:t>пигидии</a:t>
            </a:r>
            <a:r>
              <a:rPr lang="ru-RU" dirty="0" smtClean="0">
                <a:latin typeface="Times New Roman" pitchFamily="18" charset="0"/>
                <a:cs typeface="Times New Roman" pitchFamily="18" charset="0"/>
              </a:rPr>
              <a:t>. Пятна образованы волосками белого цвета. Голова и </a:t>
            </a:r>
            <a:r>
              <a:rPr lang="ru-RU" dirty="0" err="1" smtClean="0">
                <a:latin typeface="Times New Roman" pitchFamily="18" charset="0"/>
                <a:cs typeface="Times New Roman" pitchFamily="18" charset="0"/>
              </a:rPr>
              <a:t>переднеспинка</a:t>
            </a:r>
            <a:r>
              <a:rPr lang="ru-RU" dirty="0" smtClean="0">
                <a:latin typeface="Times New Roman" pitchFamily="18" charset="0"/>
                <a:cs typeface="Times New Roman" pitchFamily="18" charset="0"/>
              </a:rPr>
              <a:t> пунктированы округлыми мелковатыми точками. Рисунок бороздок </a:t>
            </a:r>
            <a:r>
              <a:rPr lang="ru-RU" dirty="0" smtClean="0">
                <a:latin typeface="Times New Roman" pitchFamily="18" charset="0"/>
                <a:cs typeface="Times New Roman" pitchFamily="18" charset="0"/>
              </a:rPr>
              <a:t>надкрылий </a:t>
            </a:r>
            <a:r>
              <a:rPr lang="ru-RU" dirty="0" smtClean="0">
                <a:latin typeface="Times New Roman" pitchFamily="18" charset="0"/>
                <a:cs typeface="Times New Roman" pitchFamily="18" charset="0"/>
              </a:rPr>
              <a:t> имеет грубую пунктировку. Цвет ног темный, </a:t>
            </a:r>
            <a:r>
              <a:rPr lang="ru-RU" dirty="0" smtClean="0">
                <a:latin typeface="Times New Roman" pitchFamily="18" charset="0"/>
                <a:cs typeface="Times New Roman" pitchFamily="18" charset="0"/>
              </a:rPr>
              <a:t>медно-зеленый.</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Большой коготок средних лапок у особей обоего пола </a:t>
            </a:r>
            <a:r>
              <a:rPr lang="ru-RU" dirty="0" smtClean="0">
                <a:latin typeface="Times New Roman" pitchFamily="18" charset="0"/>
                <a:cs typeface="Times New Roman" pitchFamily="18" charset="0"/>
              </a:rPr>
              <a:t>расщеплен.</a:t>
            </a:r>
          </a:p>
          <a:p>
            <a:pPr marL="0" indent="342900">
              <a:lnSpc>
                <a:spcPct val="120000"/>
              </a:lnSpc>
              <a:spcBef>
                <a:spcPts val="0"/>
              </a:spcBef>
              <a:buNone/>
            </a:pPr>
            <a:r>
              <a:rPr lang="ru-RU" b="1" dirty="0" smtClean="0">
                <a:latin typeface="Times New Roman" pitchFamily="18" charset="0"/>
                <a:cs typeface="Times New Roman" pitchFamily="18" charset="0"/>
              </a:rPr>
              <a:t>Половой</a:t>
            </a:r>
            <a:r>
              <a:rPr lang="ru-RU" b="1" dirty="0" smtClean="0">
                <a:latin typeface="Times New Roman" pitchFamily="18" charset="0"/>
                <a:cs typeface="Times New Roman" pitchFamily="18" charset="0"/>
              </a:rPr>
              <a:t> диморфизм</a:t>
            </a:r>
            <a:r>
              <a:rPr lang="ru-RU" dirty="0" smtClean="0">
                <a:latin typeface="Times New Roman" pitchFamily="18" charset="0"/>
                <a:cs typeface="Times New Roman" pitchFamily="18" charset="0"/>
              </a:rPr>
              <a:t>. Длина и ширина тела самок больше, чем у самцов. Вершинный зубец передней голени у самца острый, небольшого размера. Тот же самый зубец у женской особи гораздо крупнее, вытянутой формы, со слегка притупленной </a:t>
            </a:r>
            <a:r>
              <a:rPr lang="ru-RU" dirty="0" smtClean="0">
                <a:latin typeface="Times New Roman" pitchFamily="18" charset="0"/>
                <a:cs typeface="Times New Roman" pitchFamily="18" charset="0"/>
              </a:rPr>
              <a:t>вершиной.</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Булава усиков самца немного длиннее, а у самки короче </a:t>
            </a:r>
            <a:r>
              <a:rPr lang="ru-RU" dirty="0" smtClean="0">
                <a:latin typeface="Times New Roman" pitchFamily="18" charset="0"/>
                <a:cs typeface="Times New Roman" pitchFamily="18" charset="0"/>
              </a:rPr>
              <a:t>жгутика.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Яйцо</a:t>
            </a:r>
            <a:r>
              <a:rPr lang="ru-RU" dirty="0" smtClean="0">
                <a:latin typeface="Times New Roman" pitchFamily="18" charset="0"/>
                <a:cs typeface="Times New Roman" pitchFamily="18" charset="0"/>
              </a:rPr>
              <a:t>. По форме близко к эллипсу, диаметр 1,5 мм. Цвет покровов светлый, присутствует характерный оловянный </a:t>
            </a:r>
            <a:r>
              <a:rPr lang="ru-RU" dirty="0" smtClean="0">
                <a:latin typeface="Times New Roman" pitchFamily="18" charset="0"/>
                <a:cs typeface="Times New Roman" pitchFamily="18" charset="0"/>
              </a:rPr>
              <a:t>блеск.</a:t>
            </a:r>
          </a:p>
          <a:p>
            <a:pPr marL="0" indent="342900">
              <a:lnSpc>
                <a:spcPct val="120000"/>
              </a:lnSpc>
              <a:spcBef>
                <a:spcPts val="0"/>
              </a:spcBef>
              <a:buNone/>
            </a:pPr>
            <a:r>
              <a:rPr lang="ru-RU" b="1" dirty="0" smtClean="0">
                <a:latin typeface="Times New Roman" pitchFamily="18" charset="0"/>
                <a:cs typeface="Times New Roman" pitchFamily="18" charset="0"/>
              </a:rPr>
              <a:t>Личинка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С-образно</a:t>
            </a:r>
            <a:r>
              <a:rPr lang="ru-RU" dirty="0" smtClean="0">
                <a:latin typeface="Times New Roman" pitchFamily="18" charset="0"/>
                <a:cs typeface="Times New Roman" pitchFamily="18" charset="0"/>
              </a:rPr>
              <a:t> изогнута, грязно-белого оттенка, морщинистая, мясистая. Максимальная длина – 25 </a:t>
            </a:r>
            <a:r>
              <a:rPr lang="ru-RU" dirty="0" smtClean="0">
                <a:latin typeface="Times New Roman" pitchFamily="18" charset="0"/>
                <a:cs typeface="Times New Roman" pitchFamily="18" charset="0"/>
              </a:rPr>
              <a:t>мм.</a:t>
            </a:r>
          </a:p>
          <a:p>
            <a:pPr marL="0" indent="342900">
              <a:lnSpc>
                <a:spcPct val="120000"/>
              </a:lnSpc>
              <a:spcBef>
                <a:spcPts val="0"/>
              </a:spcBef>
              <a:buNone/>
            </a:pPr>
            <a:r>
              <a:rPr lang="ru-RU" dirty="0" smtClean="0">
                <a:latin typeface="Times New Roman" pitchFamily="18" charset="0"/>
                <a:cs typeface="Times New Roman" pitchFamily="18" charset="0"/>
              </a:rPr>
              <a:t>Личинка</a:t>
            </a:r>
            <a:r>
              <a:rPr lang="ru-RU" dirty="0" smtClean="0">
                <a:latin typeface="Times New Roman" pitchFamily="18" charset="0"/>
                <a:cs typeface="Times New Roman" pitchFamily="18" charset="0"/>
              </a:rPr>
              <a:t> проходит три возраста. Во втором и третьем возрастах с брюшной стороны анального сегмента различается V-образный рисунок из </a:t>
            </a:r>
            <a:r>
              <a:rPr lang="ru-RU" dirty="0" smtClean="0">
                <a:latin typeface="Times New Roman" pitchFamily="18" charset="0"/>
                <a:cs typeface="Times New Roman" pitchFamily="18" charset="0"/>
              </a:rPr>
              <a:t>щетинок.</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Куколка </a:t>
            </a:r>
            <a:r>
              <a:rPr lang="ru-RU" dirty="0" smtClean="0">
                <a:latin typeface="Times New Roman" pitchFamily="18" charset="0"/>
                <a:cs typeface="Times New Roman" pitchFamily="18" charset="0"/>
              </a:rPr>
              <a:t>образует колыбельку. Длина – 14 мм. Цвет покровов светло-коричневый.</a:t>
            </a:r>
          </a:p>
          <a:p>
            <a:pPr marL="0" indent="342900">
              <a:lnSpc>
                <a:spcPct val="120000"/>
              </a:lnSpc>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543956" cy="6357982"/>
          </a:xfrm>
        </p:spPr>
        <p:txBody>
          <a:bodyPr>
            <a:normAutofit fontScale="62500" lnSpcReduction="20000"/>
          </a:bodyPr>
          <a:lstStyle/>
          <a:p>
            <a:pPr marL="0" indent="342900">
              <a:lnSpc>
                <a:spcPct val="120000"/>
              </a:lnSpc>
              <a:spcBef>
                <a:spcPts val="600"/>
              </a:spcBef>
              <a:buNone/>
            </a:pPr>
            <a:r>
              <a:rPr lang="ru-RU" b="1" dirty="0" smtClean="0">
                <a:latin typeface="Times New Roman" pitchFamily="18" charset="0"/>
                <a:cs typeface="Times New Roman" pitchFamily="18" charset="0"/>
              </a:rPr>
              <a:t>Вредоносность</a:t>
            </a:r>
          </a:p>
          <a:p>
            <a:pPr marL="0" indent="342900">
              <a:lnSpc>
                <a:spcPct val="120000"/>
              </a:lnSpc>
              <a:spcBef>
                <a:spcPts val="600"/>
              </a:spcBef>
              <a:buNone/>
            </a:pPr>
            <a:r>
              <a:rPr lang="ru-RU" dirty="0" smtClean="0">
                <a:latin typeface="Times New Roman" pitchFamily="18" charset="0"/>
                <a:cs typeface="Times New Roman" pitchFamily="18" charset="0"/>
              </a:rPr>
              <a:t>Японский жук причиняет большой вред плодовым культурам. Имаго жука часто концентрируются на отдельных ветках и полностью их оголяют. Личинки, повреждая корневую систему, снижают устойчивость растений к различным неблагоприятным природным факторам, что часто приводит к их гибели. Японский жук распространяется с плодами и цветами путем перевозок различным транспортом, а также с почвой и укорененными </a:t>
            </a:r>
            <a:r>
              <a:rPr lang="ru-RU" dirty="0" smtClean="0">
                <a:latin typeface="Times New Roman" pitchFamily="18" charset="0"/>
                <a:cs typeface="Times New Roman" pitchFamily="18" charset="0"/>
              </a:rPr>
              <a:t>растениями.</a:t>
            </a:r>
            <a:endParaRPr lang="ru-RU" dirty="0" smtClean="0">
              <a:latin typeface="Times New Roman" pitchFamily="18" charset="0"/>
              <a:cs typeface="Times New Roman" pitchFamily="18" charset="0"/>
            </a:endParaRPr>
          </a:p>
          <a:p>
            <a:pPr marL="0" indent="342900">
              <a:lnSpc>
                <a:spcPct val="120000"/>
              </a:lnSpc>
              <a:spcBef>
                <a:spcPts val="600"/>
              </a:spcBef>
              <a:buNone/>
            </a:pPr>
            <a:r>
              <a:rPr lang="ru-RU" b="1" dirty="0" smtClean="0">
                <a:latin typeface="Times New Roman" pitchFamily="18" charset="0"/>
                <a:cs typeface="Times New Roman" pitchFamily="18" charset="0"/>
              </a:rPr>
              <a:t>Борьба</a:t>
            </a:r>
          </a:p>
          <a:p>
            <a:pPr marL="0" indent="342900">
              <a:lnSpc>
                <a:spcPct val="120000"/>
              </a:lnSpc>
              <a:spcBef>
                <a:spcPts val="600"/>
              </a:spcBef>
              <a:buNone/>
            </a:pPr>
            <a:r>
              <a:rPr lang="ru-RU" b="1" dirty="0" smtClean="0">
                <a:latin typeface="Times New Roman" pitchFamily="18" charset="0"/>
                <a:cs typeface="Times New Roman" pitchFamily="18" charset="0"/>
              </a:rPr>
              <a:t>Карантинные мероприятия</a:t>
            </a:r>
            <a:r>
              <a:rPr lang="ru-RU" dirty="0" smtClean="0">
                <a:latin typeface="Times New Roman" pitchFamily="18" charset="0"/>
                <a:cs typeface="Times New Roman" pitchFamily="18" charset="0"/>
              </a:rPr>
              <a:t>. В Российской Федерации запрещен ввоз и транзитные перевозки растений, их подземных частей и почв, зараженных личинками японского </a:t>
            </a:r>
            <a:r>
              <a:rPr lang="ru-RU" dirty="0" smtClean="0">
                <a:latin typeface="Times New Roman" pitchFamily="18" charset="0"/>
                <a:cs typeface="Times New Roman" pitchFamily="18" charset="0"/>
              </a:rPr>
              <a:t>жука.</a:t>
            </a:r>
            <a:endParaRPr lang="ru-RU" dirty="0" smtClean="0">
              <a:latin typeface="Times New Roman" pitchFamily="18" charset="0"/>
              <a:cs typeface="Times New Roman" pitchFamily="18" charset="0"/>
            </a:endParaRPr>
          </a:p>
          <a:p>
            <a:pPr marL="0" indent="342900">
              <a:lnSpc>
                <a:spcPct val="120000"/>
              </a:lnSpc>
              <a:spcBef>
                <a:spcPts val="600"/>
              </a:spcBef>
              <a:buNone/>
            </a:pPr>
            <a:r>
              <a:rPr lang="ru-RU" b="1" dirty="0" smtClean="0">
                <a:latin typeface="Times New Roman" pitchFamily="18" charset="0"/>
                <a:cs typeface="Times New Roman" pitchFamily="18" charset="0"/>
              </a:rPr>
              <a:t>Химический способ </a:t>
            </a:r>
            <a:r>
              <a:rPr lang="ru-RU" dirty="0" smtClean="0">
                <a:latin typeface="Times New Roman" pitchFamily="18" charset="0"/>
                <a:cs typeface="Times New Roman" pitchFamily="18" charset="0"/>
              </a:rPr>
              <a:t>заключается в своевременной фумигации посадочного </a:t>
            </a:r>
            <a:r>
              <a:rPr lang="ru-RU" dirty="0" smtClean="0">
                <a:latin typeface="Times New Roman" pitchFamily="18" charset="0"/>
                <a:cs typeface="Times New Roman" pitchFamily="18" charset="0"/>
              </a:rPr>
              <a:t>материала.</a:t>
            </a:r>
            <a:endParaRPr lang="ru-RU" dirty="0" smtClean="0">
              <a:latin typeface="Times New Roman" pitchFamily="18" charset="0"/>
              <a:cs typeface="Times New Roman" pitchFamily="18" charset="0"/>
            </a:endParaRPr>
          </a:p>
          <a:p>
            <a:pPr marL="0" indent="342900">
              <a:lnSpc>
                <a:spcPct val="120000"/>
              </a:lnSpc>
              <a:spcBef>
                <a:spcPts val="600"/>
              </a:spcBef>
              <a:buNone/>
            </a:pPr>
            <a:r>
              <a:rPr lang="ru-RU" b="1" dirty="0" smtClean="0">
                <a:latin typeface="Times New Roman" pitchFamily="18" charset="0"/>
                <a:cs typeface="Times New Roman" pitchFamily="18" charset="0"/>
              </a:rPr>
              <a:t>Биологический способ борьбы</a:t>
            </a:r>
            <a:r>
              <a:rPr lang="ru-RU" dirty="0" smtClean="0">
                <a:latin typeface="Times New Roman" pitchFamily="18" charset="0"/>
                <a:cs typeface="Times New Roman" pitchFamily="18" charset="0"/>
              </a:rPr>
              <a:t>. На родине численность японского жука сильно ограничивается природными энтомофагами. Повсеместно эффективно использование биологических </a:t>
            </a:r>
            <a:r>
              <a:rPr lang="ru-RU" dirty="0" smtClean="0">
                <a:latin typeface="Times New Roman" pitchFamily="18" charset="0"/>
                <a:cs typeface="Times New Roman" pitchFamily="18" charset="0"/>
              </a:rPr>
              <a:t>пестицидов.</a:t>
            </a:r>
            <a:endParaRPr lang="ru-RU" dirty="0" smtClean="0">
              <a:latin typeface="Times New Roman" pitchFamily="18" charset="0"/>
              <a:cs typeface="Times New Roman" pitchFamily="18" charset="0"/>
            </a:endParaRPr>
          </a:p>
          <a:p>
            <a:pPr marL="0" indent="342900">
              <a:lnSpc>
                <a:spcPct val="120000"/>
              </a:lnSpc>
              <a:spcBef>
                <a:spcPts val="600"/>
              </a:spcBef>
              <a:buNone/>
            </a:pPr>
            <a:r>
              <a:rPr lang="ru-RU" dirty="0" smtClean="0">
                <a:latin typeface="Times New Roman" pitchFamily="18" charset="0"/>
                <a:cs typeface="Times New Roman" pitchFamily="18" charset="0"/>
              </a:rPr>
              <a:t> </a:t>
            </a:r>
            <a:r>
              <a:rPr lang="ru-RU" dirty="0" smtClean="0"/>
              <a:t/>
            </a:r>
            <a:br>
              <a:rPr lang="ru-RU" dirty="0" smtClean="0"/>
            </a:b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72518" cy="6215106"/>
          </a:xfrm>
        </p:spPr>
        <p:txBody>
          <a:bodyPr/>
          <a:lstStyle/>
          <a:p>
            <a:pPr marL="0" indent="342900">
              <a:spcBef>
                <a:spcPts val="0"/>
              </a:spcBef>
              <a:buNone/>
            </a:pPr>
            <a:r>
              <a:rPr lang="ru-RU" b="1" i="1" dirty="0" err="1" smtClean="0">
                <a:latin typeface="Times New Roman" pitchFamily="18" charset="0"/>
                <a:cs typeface="Times New Roman" pitchFamily="18" charset="0"/>
              </a:rPr>
              <a:t>Потивирус</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шарки</a:t>
            </a:r>
            <a:r>
              <a:rPr lang="ru-RU" b="1" i="1" dirty="0" smtClean="0">
                <a:latin typeface="Times New Roman" pitchFamily="18" charset="0"/>
                <a:cs typeface="Times New Roman" pitchFamily="18" charset="0"/>
              </a:rPr>
              <a:t> (оспы) слив </a:t>
            </a:r>
            <a:r>
              <a:rPr lang="ru-RU" dirty="0" smtClean="0">
                <a:latin typeface="Times New Roman" pitchFamily="18" charset="0"/>
                <a:cs typeface="Times New Roman" pitchFamily="18" charset="0"/>
              </a:rPr>
              <a:t>- это</a:t>
            </a:r>
            <a:r>
              <a:rPr lang="ru-RU" dirty="0" smtClean="0">
                <a:latin typeface="Times New Roman" pitchFamily="18" charset="0"/>
                <a:cs typeface="Times New Roman" pitchFamily="18" charset="0"/>
              </a:rPr>
              <a:t> болезнь растения. Возбудитель – </a:t>
            </a:r>
            <a:r>
              <a:rPr lang="ru-RU" dirty="0" err="1" smtClean="0">
                <a:latin typeface="Times New Roman" pitchFamily="18" charset="0"/>
                <a:cs typeface="Times New Roman" pitchFamily="18" charset="0"/>
              </a:rPr>
              <a:t>фитовирус</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Plum</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pox</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virus</a:t>
            </a:r>
            <a:r>
              <a:rPr lang="ru-RU" dirty="0" smtClean="0">
                <a:latin typeface="Times New Roman" pitchFamily="18" charset="0"/>
                <a:cs typeface="Times New Roman" pitchFamily="18" charset="0"/>
              </a:rPr>
              <a:t>. В России относится к объектам внутреннего карантина. Поражает не только сливу, но и алычу, мирабель (группа сортов домашней сливы), абрикос, персик, вишню, черешню, а так же </a:t>
            </a:r>
            <a:r>
              <a:rPr lang="ru-RU" dirty="0" smtClean="0">
                <a:latin typeface="Times New Roman" pitchFamily="18" charset="0"/>
                <a:cs typeface="Times New Roman" pitchFamily="18" charset="0"/>
              </a:rPr>
              <a:t>ряд дикорастущих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видов</a:t>
            </a:r>
            <a:r>
              <a:rPr lang="ru-RU" dirty="0" smtClean="0">
                <a:latin typeface="Times New Roman" pitchFamily="18" charset="0"/>
                <a:cs typeface="Times New Roman" pitchFamily="18" charset="0"/>
              </a:rPr>
              <a:t> рода </a:t>
            </a:r>
            <a:r>
              <a:rPr lang="ru-RU" dirty="0" smtClean="0">
                <a:latin typeface="Times New Roman" pitchFamily="18" charset="0"/>
                <a:cs typeface="Times New Roman" pitchFamily="18" charset="0"/>
              </a:rPr>
              <a:t>Слива.</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шарка.jpg"/>
          <p:cNvPicPr>
            <a:picLocks noGrp="1" noChangeAspect="1"/>
          </p:cNvPicPr>
          <p:nvPr>
            <p:ph idx="1"/>
          </p:nvPr>
        </p:nvPicPr>
        <p:blipFill>
          <a:blip r:embed="rId2"/>
          <a:stretch>
            <a:fillRect/>
          </a:stretch>
        </p:blipFill>
        <p:spPr>
          <a:xfrm>
            <a:off x="714348" y="500042"/>
            <a:ext cx="7655214" cy="54292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6357982"/>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Симптомы заболевания</a:t>
            </a:r>
          </a:p>
          <a:p>
            <a:pPr marL="0" indent="342900">
              <a:lnSpc>
                <a:spcPct val="120000"/>
              </a:lnSpc>
              <a:spcBef>
                <a:spcPts val="0"/>
              </a:spcBef>
              <a:buNone/>
            </a:pPr>
            <a:r>
              <a:rPr lang="ru-RU" dirty="0" smtClean="0">
                <a:latin typeface="Times New Roman" pitchFamily="18" charset="0"/>
                <a:cs typeface="Times New Roman" pitchFamily="18" charset="0"/>
              </a:rPr>
              <a:t>Симптомы заболевания зависят от вида растения-хозяина, степени восприимчивости сорта, погодных </a:t>
            </a:r>
            <a:r>
              <a:rPr lang="ru-RU" dirty="0" smtClean="0">
                <a:latin typeface="Times New Roman" pitchFamily="18" charset="0"/>
                <a:cs typeface="Times New Roman" pitchFamily="18" charset="0"/>
              </a:rPr>
              <a:t>условий.</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Слива:</a:t>
            </a:r>
          </a:p>
          <a:p>
            <a:pPr marL="0" indent="342900">
              <a:lnSpc>
                <a:spcPct val="120000"/>
              </a:lnSpc>
              <a:spcBef>
                <a:spcPts val="0"/>
              </a:spcBef>
              <a:buNone/>
            </a:pPr>
            <a:r>
              <a:rPr lang="ru-RU" dirty="0" smtClean="0">
                <a:latin typeface="Times New Roman" pitchFamily="18" charset="0"/>
                <a:cs typeface="Times New Roman" pitchFamily="18" charset="0"/>
              </a:rPr>
              <a:t>заболевание отчетливо проявляется весной;</a:t>
            </a:r>
          </a:p>
          <a:p>
            <a:pPr marL="0" indent="342900">
              <a:lnSpc>
                <a:spcPct val="120000"/>
              </a:lnSpc>
              <a:spcBef>
                <a:spcPts val="0"/>
              </a:spcBef>
              <a:buNone/>
            </a:pPr>
            <a:r>
              <a:rPr lang="ru-RU" dirty="0" smtClean="0">
                <a:latin typeface="Times New Roman" pitchFamily="18" charset="0"/>
                <a:cs typeface="Times New Roman" pitchFamily="18" charset="0"/>
              </a:rPr>
              <a:t>на молодых листьях образуются кольца величиной от 2 до 20 мм, а так же полосы, дуги и пятна различных очертаний. Первоначально образования светло-зеленые, позднее бледно-желтые. Интенсивность окраски, количество и размер определяются различными факторами: восприимчивостью сортов, погодными условиями; временем, прошедшим от начала заражения. При высоких среднесуточных температурах (+20°C–+25°C) симптомы на листьях некоторых сортов полностью или частично маскируются, у других сохраняются до осени;</a:t>
            </a:r>
          </a:p>
          <a:p>
            <a:pPr marL="0" indent="342900">
              <a:lnSpc>
                <a:spcPct val="120000"/>
              </a:lnSpc>
              <a:spcBef>
                <a:spcPts val="0"/>
              </a:spcBef>
              <a:buNone/>
            </a:pPr>
            <a:r>
              <a:rPr lang="ru-RU" dirty="0" smtClean="0">
                <a:latin typeface="Times New Roman" pitchFamily="18" charset="0"/>
                <a:cs typeface="Times New Roman" pitchFamily="18" charset="0"/>
              </a:rPr>
              <a:t>на плодах восприимчивых сортов наблюдается образование некрозов в форме вдавленных кольцевых пятен, полос и дуг. Мякоть под некрозами меняет цвет на бурый или красновато-коричневый и часто пропитана камедью. Узор на плодах часто проникает до косточки. На последней наблюдается формирование красно-бурых пятен. Плоды недоразвиты с плохими вкусовыми качествами, созревают преждевременно и опадают за 20–30 дней до времени сбора урожая;</a:t>
            </a:r>
          </a:p>
          <a:p>
            <a:pPr marL="0" indent="342900">
              <a:lnSpc>
                <a:spcPct val="120000"/>
              </a:lnSpc>
              <a:spcBef>
                <a:spcPts val="0"/>
              </a:spcBef>
              <a:buNone/>
            </a:pPr>
            <a:r>
              <a:rPr lang="ru-RU" dirty="0" smtClean="0">
                <a:latin typeface="Times New Roman" pitchFamily="18" charset="0"/>
                <a:cs typeface="Times New Roman" pitchFamily="18" charset="0"/>
              </a:rPr>
              <a:t>на отдельных сортах заболевание проявляется в форме системных некрозов древесины и отмирания отдельных веток. Рост деревьев угнетается. Они становятся карликовыми с </a:t>
            </a:r>
            <a:r>
              <a:rPr lang="ru-RU" dirty="0" err="1" smtClean="0">
                <a:latin typeface="Times New Roman" pitchFamily="18" charset="0"/>
                <a:cs typeface="Times New Roman" pitchFamily="18" charset="0"/>
              </a:rPr>
              <a:t>хлоротичными</a:t>
            </a:r>
            <a:r>
              <a:rPr lang="ru-RU" dirty="0" smtClean="0">
                <a:latin typeface="Times New Roman" pitchFamily="18" charset="0"/>
                <a:cs typeface="Times New Roman" pitchFamily="18" charset="0"/>
              </a:rPr>
              <a:t> листьями, покрытыми кольцевыми узорами и красно-бурыми пятнами. Плоды не формируются совсем или мелкие, низкокачественные, деревья отмирают;</a:t>
            </a:r>
          </a:p>
          <a:p>
            <a:pPr marL="0" indent="342900">
              <a:lnSpc>
                <a:spcPct val="120000"/>
              </a:lnSpc>
              <a:spcBef>
                <a:spcPts val="0"/>
              </a:spcBef>
              <a:buNone/>
            </a:pPr>
            <a:r>
              <a:rPr lang="ru-RU" dirty="0" smtClean="0">
                <a:latin typeface="Times New Roman" pitchFamily="18" charset="0"/>
                <a:cs typeface="Times New Roman" pitchFamily="18" charset="0"/>
              </a:rPr>
              <a:t>на плодах устойчивых сортов некрозы не образуются. На кожице формируется только мозаичный узор в форме отдельных красноватых колец и дуг либо мозаичная окраска без заметной деформации формы плода. Ко времени созревания эти признаки могут исчезать и плоды приобретают нормальный внешний </a:t>
            </a:r>
            <a:r>
              <a:rPr lang="ru-RU" dirty="0" smtClean="0">
                <a:latin typeface="Times New Roman" pitchFamily="18" charset="0"/>
                <a:cs typeface="Times New Roman" pitchFamily="18" charset="0"/>
              </a:rPr>
              <a:t>облик.</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72518" cy="6215106"/>
          </a:xfrm>
        </p:spPr>
        <p:txBody>
          <a:bodyPr>
            <a:normAutofit fontScale="70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Абрикос:</a:t>
            </a:r>
          </a:p>
          <a:p>
            <a:pPr marL="0" indent="342900">
              <a:lnSpc>
                <a:spcPct val="120000"/>
              </a:lnSpc>
              <a:spcBef>
                <a:spcPts val="0"/>
              </a:spcBef>
              <a:buNone/>
            </a:pPr>
            <a:r>
              <a:rPr lang="ru-RU" dirty="0" smtClean="0">
                <a:latin typeface="Times New Roman" pitchFamily="18" charset="0"/>
                <a:cs typeface="Times New Roman" pitchFamily="18" charset="0"/>
              </a:rPr>
              <a:t>на листьях – в большинстве случаев формируется мозаичный узор напоминающий симптомы оспы на листьях сливы, но обычно с более темными краями;</a:t>
            </a:r>
          </a:p>
          <a:p>
            <a:pPr marL="0" indent="342900">
              <a:lnSpc>
                <a:spcPct val="120000"/>
              </a:lnSpc>
              <a:spcBef>
                <a:spcPts val="0"/>
              </a:spcBef>
              <a:buNone/>
            </a:pPr>
            <a:r>
              <a:rPr lang="ru-RU" dirty="0" smtClean="0">
                <a:latin typeface="Times New Roman" pitchFamily="18" charset="0"/>
                <a:cs typeface="Times New Roman" pitchFamily="18" charset="0"/>
              </a:rPr>
              <a:t>на плодах у восприимчивых сортов формируются светлоокрашенные пятна, окаймленные более зелеными зонами. При созревании эти зоны становятся расплывчатыми. Плоды деформируются, на кожице появляются некротические кольца и выпуклости неправильной формы. Некротические зоны конусообразно пронизывают мякоть плода и на косточках формируются отчетливые кольца. В местах поражения мякоть сухая, губчатая, без </a:t>
            </a:r>
            <a:r>
              <a:rPr lang="ru-RU" dirty="0" smtClean="0">
                <a:latin typeface="Times New Roman" pitchFamily="18" charset="0"/>
                <a:cs typeface="Times New Roman" pitchFamily="18" charset="0"/>
              </a:rPr>
              <a:t>вкуса.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Персик, нектарин:</a:t>
            </a:r>
          </a:p>
          <a:p>
            <a:pPr marL="0" indent="342900">
              <a:lnSpc>
                <a:spcPct val="120000"/>
              </a:lnSpc>
              <a:spcBef>
                <a:spcPts val="0"/>
              </a:spcBef>
              <a:buNone/>
            </a:pPr>
            <a:r>
              <a:rPr lang="ru-RU" dirty="0" smtClean="0">
                <a:latin typeface="Times New Roman" pitchFamily="18" charset="0"/>
                <a:cs typeface="Times New Roman" pitchFamily="18" charset="0"/>
              </a:rPr>
              <a:t>на листьях – размытый мозаичный рисунок с </a:t>
            </a:r>
            <a:r>
              <a:rPr lang="ru-RU" dirty="0" err="1" smtClean="0">
                <a:latin typeface="Times New Roman" pitchFamily="18" charset="0"/>
                <a:cs typeface="Times New Roman" pitchFamily="18" charset="0"/>
              </a:rPr>
              <a:t>хлоротическим</a:t>
            </a:r>
            <a:r>
              <a:rPr lang="ru-RU" dirty="0" smtClean="0">
                <a:latin typeface="Times New Roman" pitchFamily="18" charset="0"/>
                <a:cs typeface="Times New Roman" pitchFamily="18" charset="0"/>
              </a:rPr>
              <a:t> окаймлением жилок;</a:t>
            </a:r>
          </a:p>
          <a:p>
            <a:pPr marL="0" indent="342900">
              <a:lnSpc>
                <a:spcPct val="120000"/>
              </a:lnSpc>
              <a:spcBef>
                <a:spcPts val="0"/>
              </a:spcBef>
              <a:buNone/>
            </a:pPr>
            <a:r>
              <a:rPr lang="ru-RU" dirty="0" smtClean="0">
                <a:latin typeface="Times New Roman" pitchFamily="18" charset="0"/>
                <a:cs typeface="Times New Roman" pitchFamily="18" charset="0"/>
              </a:rPr>
              <a:t>на плодах – кожица в одиночных пятнах или розоватых кольцах. Плоды деформируются, на косточках – темные </a:t>
            </a:r>
            <a:r>
              <a:rPr lang="ru-RU" dirty="0" smtClean="0">
                <a:latin typeface="Times New Roman" pitchFamily="18" charset="0"/>
                <a:cs typeface="Times New Roman" pitchFamily="18" charset="0"/>
              </a:rPr>
              <a:t>пятня.</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643998" cy="6215106"/>
          </a:xfrm>
        </p:spPr>
        <p:txBody>
          <a:bodyPr>
            <a:normAutofit fontScale="7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dirty="0" smtClean="0">
                <a:latin typeface="Times New Roman" pitchFamily="18" charset="0"/>
                <a:cs typeface="Times New Roman" pitchFamily="18" charset="0"/>
              </a:rPr>
              <a:t>Возбудитель болезни – </a:t>
            </a:r>
            <a:r>
              <a:rPr lang="ru-RU" dirty="0" err="1" smtClean="0">
                <a:latin typeface="Times New Roman" pitchFamily="18" charset="0"/>
                <a:cs typeface="Times New Roman" pitchFamily="18" charset="0"/>
              </a:rPr>
              <a:t>фитовирус</a:t>
            </a:r>
            <a:r>
              <a:rPr lang="ru-RU"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Plum</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pox</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virus</a:t>
            </a:r>
            <a:r>
              <a:rPr lang="ru-RU" dirty="0" smtClean="0">
                <a:latin typeface="Times New Roman" pitchFamily="18" charset="0"/>
                <a:cs typeface="Times New Roman" pitchFamily="18" charset="0"/>
              </a:rPr>
              <a:t> (вирус оспы сливы). </a:t>
            </a:r>
            <a:r>
              <a:rPr lang="ru-RU" dirty="0" err="1" smtClean="0">
                <a:latin typeface="Times New Roman" pitchFamily="18" charset="0"/>
                <a:cs typeface="Times New Roman" pitchFamily="18" charset="0"/>
              </a:rPr>
              <a:t>Фитовирус</a:t>
            </a:r>
            <a:r>
              <a:rPr lang="ru-RU" dirty="0" smtClean="0">
                <a:latin typeface="Times New Roman" pitchFamily="18" charset="0"/>
                <a:cs typeface="Times New Roman" pitchFamily="18" charset="0"/>
              </a:rPr>
              <a:t> относят к семейству </a:t>
            </a:r>
            <a:r>
              <a:rPr lang="ru-RU" i="1" dirty="0" err="1" smtClean="0">
                <a:latin typeface="Times New Roman" pitchFamily="18" charset="0"/>
                <a:cs typeface="Times New Roman" pitchFamily="18" charset="0"/>
              </a:rPr>
              <a:t>Potyviridae</a:t>
            </a:r>
            <a:r>
              <a:rPr lang="ru-RU" dirty="0" smtClean="0">
                <a:latin typeface="Times New Roman" pitchFamily="18" charset="0"/>
                <a:cs typeface="Times New Roman" pitchFamily="18" charset="0"/>
              </a:rPr>
              <a:t>, род </a:t>
            </a:r>
            <a:r>
              <a:rPr lang="ru-RU" i="1" dirty="0" err="1" smtClean="0">
                <a:latin typeface="Times New Roman" pitchFamily="18" charset="0"/>
                <a:cs typeface="Times New Roman" pitchFamily="18" charset="0"/>
              </a:rPr>
              <a:t>Potyvirus</a:t>
            </a:r>
            <a:r>
              <a:rPr lang="ru-RU" i="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Тип </a:t>
            </a:r>
            <a:r>
              <a:rPr lang="ru-RU" dirty="0" smtClean="0">
                <a:latin typeface="Times New Roman" pitchFamily="18" charset="0"/>
                <a:cs typeface="Times New Roman" pitchFamily="18" charset="0"/>
              </a:rPr>
              <a:t>нуклеиновой кислоты – </a:t>
            </a:r>
            <a:r>
              <a:rPr lang="ru-RU" dirty="0" err="1" smtClean="0">
                <a:latin typeface="Times New Roman" pitchFamily="18" charset="0"/>
                <a:cs typeface="Times New Roman" pitchFamily="18" charset="0"/>
              </a:rPr>
              <a:t>неустановлено</a:t>
            </a:r>
            <a:r>
              <a:rPr lang="ru-RU" dirty="0" smtClean="0">
                <a:latin typeface="Times New Roman" pitchFamily="18" charset="0"/>
                <a:cs typeface="Times New Roman" pitchFamily="18" charset="0"/>
              </a:rPr>
              <a:t>. Число цепей в молекуле – </a:t>
            </a:r>
            <a:r>
              <a:rPr lang="ru-RU" dirty="0" err="1" smtClean="0">
                <a:latin typeface="Times New Roman" pitchFamily="18" charset="0"/>
                <a:cs typeface="Times New Roman" pitchFamily="18" charset="0"/>
              </a:rPr>
              <a:t>неустановлено</a:t>
            </a:r>
            <a:r>
              <a:rPr lang="ru-RU" dirty="0" smtClean="0">
                <a:latin typeface="Times New Roman" pitchFamily="18" charset="0"/>
                <a:cs typeface="Times New Roman" pitchFamily="18" charset="0"/>
              </a:rPr>
              <a:t>. Молекулярная масса нуклеиновой кислоты (млн. углеродных единиц) – </a:t>
            </a:r>
            <a:r>
              <a:rPr lang="ru-RU" dirty="0" err="1" smtClean="0">
                <a:latin typeface="Times New Roman" pitchFamily="18" charset="0"/>
                <a:cs typeface="Times New Roman" pitchFamily="18" charset="0"/>
              </a:rPr>
              <a:t>неустановлено</a:t>
            </a:r>
            <a:r>
              <a:rPr lang="ru-RU" dirty="0" smtClean="0">
                <a:latin typeface="Times New Roman" pitchFamily="18" charset="0"/>
                <a:cs typeface="Times New Roman" pitchFamily="18" charset="0"/>
              </a:rPr>
              <a:t>. Процентное содержание нуклеиновой кислоты в инфекционных частицах – неустановленно. Форма вириона – удлиненная структура с закругленными концами, форма </a:t>
            </a:r>
            <a:r>
              <a:rPr lang="ru-RU" dirty="0" err="1" smtClean="0">
                <a:latin typeface="Times New Roman" pitchFamily="18" charset="0"/>
                <a:cs typeface="Times New Roman" pitchFamily="18" charset="0"/>
              </a:rPr>
              <a:t>нуклеопсида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нуклеоновой</a:t>
            </a:r>
            <a:r>
              <a:rPr lang="ru-RU" dirty="0" smtClean="0">
                <a:latin typeface="Times New Roman" pitchFamily="18" charset="0"/>
                <a:cs typeface="Times New Roman" pitchFamily="18" charset="0"/>
              </a:rPr>
              <a:t> кислоты и связанного с ней белка) – повторяет форму вириона. Тип заражаемого хозяина – семенные растения. Тип переносчика – </a:t>
            </a:r>
            <a:r>
              <a:rPr lang="ru-RU" dirty="0" smtClean="0">
                <a:latin typeface="Times New Roman" pitchFamily="18" charset="0"/>
                <a:cs typeface="Times New Roman" pitchFamily="18" charset="0"/>
              </a:rPr>
              <a:t>тли.</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Вирионы – нитевидные, размеры 750х13 мкм. Температура </a:t>
            </a:r>
            <a:r>
              <a:rPr lang="ru-RU" dirty="0" err="1" smtClean="0">
                <a:latin typeface="Times New Roman" pitchFamily="18" charset="0"/>
                <a:cs typeface="Times New Roman" pitchFamily="18" charset="0"/>
              </a:rPr>
              <a:t>инактивации</a:t>
            </a:r>
            <a:r>
              <a:rPr lang="ru-RU" dirty="0" smtClean="0">
                <a:latin typeface="Times New Roman" pitchFamily="18" charset="0"/>
                <a:cs typeface="Times New Roman" pitchFamily="18" charset="0"/>
              </a:rPr>
              <a:t> в соке +5°C–+ 54°C. Предельное разведение 1:10000. Вирус обладает хорошей </a:t>
            </a:r>
            <a:r>
              <a:rPr lang="ru-RU" dirty="0" err="1" smtClean="0">
                <a:latin typeface="Times New Roman" pitchFamily="18" charset="0"/>
                <a:cs typeface="Times New Roman" pitchFamily="18" charset="0"/>
              </a:rPr>
              <a:t>антигенной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активностью.</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6357982"/>
          </a:xfrm>
        </p:spPr>
        <p:txBody>
          <a:bodyPr>
            <a:normAutofit fontScale="92500"/>
          </a:bodyPr>
          <a:lstStyle/>
          <a:p>
            <a:pPr marL="0" indent="342900">
              <a:lnSpc>
                <a:spcPct val="110000"/>
              </a:lnSpc>
              <a:spcBef>
                <a:spcPts val="0"/>
              </a:spcBef>
              <a:buNone/>
            </a:pPr>
            <a:r>
              <a:rPr lang="ru-RU" b="1" dirty="0" smtClean="0">
                <a:latin typeface="Times New Roman" pitchFamily="18" charset="0"/>
                <a:cs typeface="Times New Roman" pitchFamily="18" charset="0"/>
              </a:rPr>
              <a:t>Вредоносность</a:t>
            </a:r>
          </a:p>
          <a:p>
            <a:pPr marL="0" indent="342900">
              <a:lnSpc>
                <a:spcPct val="110000"/>
              </a:lnSpc>
              <a:spcBef>
                <a:spcPts val="0"/>
              </a:spcBef>
              <a:buNone/>
            </a:pPr>
            <a:r>
              <a:rPr lang="ru-RU" dirty="0" smtClean="0">
                <a:latin typeface="Times New Roman" pitchFamily="18" charset="0"/>
                <a:cs typeface="Times New Roman" pitchFamily="18" charset="0"/>
              </a:rPr>
              <a:t>Оспа слив – объект внутреннего карантина в России. Возбудитель заболевания – карантинный объект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для ЕОЗР (Европейско-средиземноморская организация по защите растений). </a:t>
            </a:r>
            <a:endParaRPr lang="ru-RU" dirty="0" smtClean="0">
              <a:latin typeface="Times New Roman" pitchFamily="18" charset="0"/>
              <a:cs typeface="Times New Roman" pitchFamily="18" charset="0"/>
            </a:endParaRPr>
          </a:p>
          <a:p>
            <a:pPr marL="0" indent="342900">
              <a:lnSpc>
                <a:spcPct val="110000"/>
              </a:lnSpc>
              <a:spcBef>
                <a:spcPts val="0"/>
              </a:spcBef>
              <a:buNone/>
            </a:pPr>
            <a:r>
              <a:rPr lang="ru-RU" dirty="0" smtClean="0">
                <a:latin typeface="Times New Roman" pitchFamily="18" charset="0"/>
                <a:cs typeface="Times New Roman" pitchFamily="18" charset="0"/>
              </a:rPr>
              <a:t>Болезнь </a:t>
            </a:r>
            <a:r>
              <a:rPr lang="ru-RU" dirty="0" smtClean="0">
                <a:latin typeface="Times New Roman" pitchFamily="18" charset="0"/>
                <a:cs typeface="Times New Roman" pitchFamily="18" charset="0"/>
              </a:rPr>
              <a:t>отрицательно влияет на качество и количество плодов, приводит к преждевременному их осыпанию. В зависимости от климата, вида и сорта растения-хозяина, штамма вируса потери варьируют от 5 до 100</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уха.jpg"/>
          <p:cNvPicPr>
            <a:picLocks noGrp="1" noChangeAspect="1"/>
          </p:cNvPicPr>
          <p:nvPr>
            <p:ph idx="1"/>
          </p:nvPr>
        </p:nvPicPr>
        <p:blipFill>
          <a:blip r:embed="rId2"/>
          <a:stretch>
            <a:fillRect/>
          </a:stretch>
        </p:blipFill>
        <p:spPr>
          <a:xfrm>
            <a:off x="1357290" y="500042"/>
            <a:ext cx="6417447" cy="478634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329642" cy="5983311"/>
          </a:xfrm>
        </p:spPr>
        <p:txBody>
          <a:bodyPr>
            <a:normAutofit fontScale="70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Меры борьбы</a:t>
            </a:r>
          </a:p>
          <a:p>
            <a:pPr marL="0" indent="342900">
              <a:lnSpc>
                <a:spcPct val="120000"/>
              </a:lnSpc>
              <a:spcBef>
                <a:spcPts val="0"/>
              </a:spcBef>
              <a:buNone/>
            </a:pPr>
            <a:r>
              <a:rPr lang="ru-RU" b="1" dirty="0" smtClean="0">
                <a:latin typeface="Times New Roman" pitchFamily="18" charset="0"/>
                <a:cs typeface="Times New Roman" pitchFamily="18" charset="0"/>
              </a:rPr>
              <a:t>Агротехнические:</a:t>
            </a:r>
            <a:endParaRPr lang="ru-RU" b="1" dirty="0" smtClean="0">
              <a:latin typeface="Times New Roman" pitchFamily="18" charset="0"/>
              <a:cs typeface="Times New Roman" pitchFamily="18" charset="0"/>
            </a:endParaRPr>
          </a:p>
          <a:p>
            <a:pPr marL="0" indent="0">
              <a:lnSpc>
                <a:spcPct val="120000"/>
              </a:lnSpc>
              <a:spcBef>
                <a:spcPts val="0"/>
              </a:spcBef>
              <a:buNone/>
            </a:pPr>
            <a:r>
              <a:rPr lang="ru-RU" dirty="0" smtClean="0">
                <a:latin typeface="Times New Roman" pitchFamily="18" charset="0"/>
                <a:cs typeface="Times New Roman" pitchFamily="18" charset="0"/>
              </a:rPr>
              <a:t>выращивание устойчивых и толерантных сортов;</a:t>
            </a:r>
          </a:p>
          <a:p>
            <a:pPr marL="0" indent="0">
              <a:lnSpc>
                <a:spcPct val="120000"/>
              </a:lnSpc>
              <a:spcBef>
                <a:spcPts val="0"/>
              </a:spcBef>
              <a:buNone/>
            </a:pPr>
            <a:r>
              <a:rPr lang="ru-RU" dirty="0" smtClean="0">
                <a:latin typeface="Times New Roman" pitchFamily="18" charset="0"/>
                <a:cs typeface="Times New Roman" pitchFamily="18" charset="0"/>
              </a:rPr>
              <a:t>уничтожение пораженных растений;</a:t>
            </a:r>
          </a:p>
          <a:p>
            <a:pPr marL="0" indent="0">
              <a:lnSpc>
                <a:spcPct val="120000"/>
              </a:lnSpc>
              <a:spcBef>
                <a:spcPts val="0"/>
              </a:spcBef>
              <a:buNone/>
            </a:pPr>
            <a:r>
              <a:rPr lang="ru-RU" dirty="0" smtClean="0">
                <a:latin typeface="Times New Roman" pitchFamily="18" charset="0"/>
                <a:cs typeface="Times New Roman" pitchFamily="18" charset="0"/>
              </a:rPr>
              <a:t>производство здорового посадочного материала;</a:t>
            </a:r>
          </a:p>
          <a:p>
            <a:pPr marL="0" indent="0">
              <a:lnSpc>
                <a:spcPct val="120000"/>
              </a:lnSpc>
              <a:spcBef>
                <a:spcPts val="0"/>
              </a:spcBef>
              <a:buNone/>
            </a:pPr>
            <a:r>
              <a:rPr lang="ru-RU" dirty="0" smtClean="0">
                <a:latin typeface="Times New Roman" pitchFamily="18" charset="0"/>
                <a:cs typeface="Times New Roman" pitchFamily="18" charset="0"/>
              </a:rPr>
              <a:t>получение посадочного материала методом термотерапии и культуры </a:t>
            </a:r>
            <a:r>
              <a:rPr lang="ru-RU" dirty="0" err="1" smtClean="0">
                <a:latin typeface="Times New Roman" pitchFamily="18" charset="0"/>
                <a:cs typeface="Times New Roman" pitchFamily="18" charset="0"/>
              </a:rPr>
              <a:t>меристемных</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тканей.</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Карантинные:</a:t>
            </a:r>
          </a:p>
          <a:p>
            <a:pPr marL="0" indent="0">
              <a:lnSpc>
                <a:spcPct val="120000"/>
              </a:lnSpc>
              <a:spcBef>
                <a:spcPts val="0"/>
              </a:spcBef>
              <a:buNone/>
            </a:pPr>
            <a:r>
              <a:rPr lang="ru-RU" dirty="0" smtClean="0">
                <a:latin typeface="Times New Roman" pitchFamily="18" charset="0"/>
                <a:cs typeface="Times New Roman" pitchFamily="18" charset="0"/>
              </a:rPr>
              <a:t>проверка импортируемого посадочного материала (исключая семена) на зараженность;</a:t>
            </a:r>
          </a:p>
          <a:p>
            <a:pPr marL="0" indent="0">
              <a:lnSpc>
                <a:spcPct val="120000"/>
              </a:lnSpc>
              <a:spcBef>
                <a:spcPts val="0"/>
              </a:spcBef>
              <a:buNone/>
            </a:pPr>
            <a:r>
              <a:rPr lang="ru-RU" dirty="0" smtClean="0">
                <a:latin typeface="Times New Roman" pitchFamily="18" charset="0"/>
                <a:cs typeface="Times New Roman" pitchFamily="18" charset="0"/>
              </a:rPr>
              <a:t>уничтожение инфицированного посадочного материала;</a:t>
            </a:r>
          </a:p>
          <a:p>
            <a:pPr marL="0" indent="0">
              <a:lnSpc>
                <a:spcPct val="120000"/>
              </a:lnSpc>
              <a:spcBef>
                <a:spcPts val="0"/>
              </a:spcBef>
              <a:buNone/>
            </a:pPr>
            <a:r>
              <a:rPr lang="ru-RU" dirty="0" smtClean="0">
                <a:latin typeface="Times New Roman" pitchFamily="18" charset="0"/>
                <a:cs typeface="Times New Roman" pitchFamily="18" charset="0"/>
              </a:rPr>
              <a:t>обследование садов на зараженность во время </a:t>
            </a:r>
            <a:r>
              <a:rPr lang="ru-RU" dirty="0" smtClean="0">
                <a:latin typeface="Times New Roman" pitchFamily="18" charset="0"/>
                <a:cs typeface="Times New Roman" pitchFamily="18" charset="0"/>
              </a:rPr>
              <a:t>вегетации.</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Химические:</a:t>
            </a:r>
            <a:endParaRPr lang="ru-RU" b="1" dirty="0" smtClean="0">
              <a:latin typeface="Times New Roman" pitchFamily="18" charset="0"/>
              <a:cs typeface="Times New Roman" pitchFamily="18" charset="0"/>
            </a:endParaRPr>
          </a:p>
          <a:p>
            <a:pPr marL="0" indent="0">
              <a:lnSpc>
                <a:spcPct val="120000"/>
              </a:lnSpc>
              <a:spcBef>
                <a:spcPts val="0"/>
              </a:spcBef>
              <a:buNone/>
            </a:pPr>
            <a:r>
              <a:rPr lang="ru-RU" dirty="0" smtClean="0">
                <a:latin typeface="Times New Roman" pitchFamily="18" charset="0"/>
                <a:cs typeface="Times New Roman" pitchFamily="18" charset="0"/>
              </a:rPr>
              <a:t>борьба с тлями (переносчиками заболевания) путем опрыскивания после цветения и в период вегетации инсектицидами класса фосфорорганические </a:t>
            </a:r>
            <a:r>
              <a:rPr lang="ru-RU" dirty="0" smtClean="0">
                <a:latin typeface="Times New Roman" pitchFamily="18" charset="0"/>
                <a:cs typeface="Times New Roman" pitchFamily="18" charset="0"/>
              </a:rPr>
              <a:t>соединения.</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543956" cy="5983311"/>
          </a:xfrm>
        </p:spPr>
        <p:txBody>
          <a:bodyPr/>
          <a:lstStyle/>
          <a:p>
            <a:pPr marL="0" indent="342900">
              <a:spcBef>
                <a:spcPts val="0"/>
              </a:spcBef>
              <a:buNone/>
            </a:pPr>
            <a:r>
              <a:rPr lang="ru-RU" dirty="0" smtClean="0">
                <a:latin typeface="Times New Roman" pitchFamily="18" charset="0"/>
                <a:cs typeface="Times New Roman" pitchFamily="18" charset="0"/>
              </a:rPr>
              <a:t>Калифорнийская щитовка - </a:t>
            </a:r>
            <a:r>
              <a:rPr lang="en-US" i="1" dirty="0" err="1" smtClean="0">
                <a:latin typeface="Times New Roman" pitchFamily="18" charset="0"/>
                <a:cs typeface="Times New Roman" pitchFamily="18" charset="0"/>
              </a:rPr>
              <a:t>Quadraspidiotus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perniciosus</a:t>
            </a:r>
            <a:r>
              <a:rPr lang="ru-RU" i="1"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 опасный карантинный вредитель. Повреждает около 150 видов различных растений. Из плодовых чаще всего вредит яблоне, груше, сливе, черешне и абрикосу. Повреждает стволы, листья, плоды, ветви. Вид живородящий, обоеполый, с ярко выраженным половым диморфизмом. Способен на партеногенез. Зимует в личиночном состоянии.</a:t>
            </a:r>
            <a:endParaRPr lang="en-US" i="1"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щитовка.jpg"/>
          <p:cNvPicPr>
            <a:picLocks noGrp="1" noChangeAspect="1"/>
          </p:cNvPicPr>
          <p:nvPr>
            <p:ph idx="1"/>
          </p:nvPr>
        </p:nvPicPr>
        <p:blipFill>
          <a:blip r:embed="rId2"/>
          <a:stretch>
            <a:fillRect/>
          </a:stretch>
        </p:blipFill>
        <p:spPr>
          <a:xfrm>
            <a:off x="500034" y="642918"/>
            <a:ext cx="7872759" cy="5572164"/>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286544"/>
          </a:xfrm>
        </p:spPr>
        <p:txBody>
          <a:bodyPr>
            <a:normAutofit fontScale="70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dirty="0" smtClean="0">
                <a:latin typeface="Times New Roman" pitchFamily="18" charset="0"/>
                <a:cs typeface="Times New Roman" pitchFamily="18" charset="0"/>
              </a:rPr>
              <a:t>Калифорнийская щитовка, как и все представители подотряда кокцид, характеризуется ярким половым </a:t>
            </a:r>
            <a:r>
              <a:rPr lang="ru-RU" dirty="0" smtClean="0">
                <a:latin typeface="Times New Roman" pitchFamily="18" charset="0"/>
                <a:cs typeface="Times New Roman" pitchFamily="18" charset="0"/>
              </a:rPr>
              <a:t>диморфизмом.</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Самка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Самки не имеют ног, крыльев и усиков. Голова и грудь слиты в головогрудь. Форма щитка круглая. Цвет щитка коричневато- или темно-серый. Размер – до 2 мм в диаметре. Щитки окрашены в соответствии с цветом коры кормового растения. Варьируют по форме и величине не только на различных культурах, но и на сортах одной и той же культуры, а также на растениях одного вида, но разного </a:t>
            </a:r>
            <a:r>
              <a:rPr lang="ru-RU" dirty="0" smtClean="0">
                <a:latin typeface="Times New Roman" pitchFamily="18" charset="0"/>
                <a:cs typeface="Times New Roman" pitchFamily="18" charset="0"/>
              </a:rPr>
              <a:t>возраста.</a:t>
            </a:r>
            <a:r>
              <a:rPr lang="ru-RU" dirty="0" smtClean="0">
                <a:latin typeface="Times New Roman" pitchFamily="18" charset="0"/>
                <a:cs typeface="Times New Roman" pitchFamily="18" charset="0"/>
              </a:rPr>
              <a:t> В центре щитка располагаются две желтовато-коричневые шкурки, окруженные беловатой, узенькой </a:t>
            </a:r>
            <a:r>
              <a:rPr lang="ru-RU" dirty="0" smtClean="0">
                <a:latin typeface="Times New Roman" pitchFamily="18" charset="0"/>
                <a:cs typeface="Times New Roman" pitchFamily="18" charset="0"/>
              </a:rPr>
              <a:t>каемкой.</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Форма тела самки круглая, плоская. Цвет тела </a:t>
            </a:r>
            <a:r>
              <a:rPr lang="ru-RU" dirty="0" smtClean="0">
                <a:latin typeface="Times New Roman" pitchFamily="18" charset="0"/>
                <a:cs typeface="Times New Roman" pitchFamily="18" charset="0"/>
              </a:rPr>
              <a:t>лимонно-желтый.</a:t>
            </a:r>
            <a:r>
              <a:rPr lang="ru-RU" dirty="0" smtClean="0">
                <a:latin typeface="Times New Roman" pitchFamily="18" charset="0"/>
                <a:cs typeface="Times New Roman" pitchFamily="18" charset="0"/>
              </a:rPr>
              <a:t> Длина тела – до 1,3 мм. Усики, ноги и глаза отсутствую</a:t>
            </a:r>
            <a:endParaRPr lang="ru-RU"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429420"/>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Самец</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Форма</a:t>
            </a:r>
            <a:r>
              <a:rPr lang="ru-RU" dirty="0" smtClean="0">
                <a:latin typeface="Times New Roman" pitchFamily="18" charset="0"/>
                <a:cs typeface="Times New Roman" pitchFamily="18" charset="0"/>
              </a:rPr>
              <a:t> щитка удлиненно-овальная, по размеру меньше щитка самки. Длина щитка – до 1 мм, ширина – 0,6 мм. Цвет щитка – от светло-серого до серого или почти черного, желтоватый. Взрослый самец </a:t>
            </a:r>
            <a:r>
              <a:rPr lang="ru-RU" dirty="0" smtClean="0">
                <a:latin typeface="Times New Roman" pitchFamily="18" charset="0"/>
                <a:cs typeface="Times New Roman" pitchFamily="18" charset="0"/>
              </a:rPr>
              <a:t>светло-оранжевый </a:t>
            </a:r>
            <a:r>
              <a:rPr lang="ru-RU" dirty="0" smtClean="0">
                <a:latin typeface="Times New Roman" pitchFamily="18" charset="0"/>
                <a:cs typeface="Times New Roman" pitchFamily="18" charset="0"/>
              </a:rPr>
              <a:t> или коричневато-желтый, с более темной поперечной полосой на спинной стороне груди. Усики, ноги и одна пара крыльев хорошо развиты. Цвет глаз пурпурно-красный. Ротовых органов нет. Иногда встречаются бескрылые формы. Длина тела самца – 0,85 мм</a:t>
            </a:r>
            <a:r>
              <a:rPr lang="ru-RU" dirty="0" smtClean="0">
                <a:latin typeface="Times New Roman" pitchFamily="18" charset="0"/>
                <a:cs typeface="Times New Roman" pitchFamily="18" charset="0"/>
              </a:rPr>
              <a:t>.</a:t>
            </a:r>
            <a:endParaRPr lang="ru-RU" baseline="30000"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Личинка первого возраста (бродяжка)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Форма </a:t>
            </a:r>
            <a:r>
              <a:rPr lang="ru-RU" dirty="0" smtClean="0">
                <a:latin typeface="Times New Roman" pitchFamily="18" charset="0"/>
                <a:cs typeface="Times New Roman" pitchFamily="18" charset="0"/>
              </a:rPr>
              <a:t>тела продолговато-овальная. Длина тела – 0,2–0,3 мм. Ноги развиты хорошо, глаза простые. Ротовой аппарат длиннее тела личинки в два-три </a:t>
            </a:r>
            <a:r>
              <a:rPr lang="ru-RU" dirty="0" smtClean="0">
                <a:latin typeface="Times New Roman" pitchFamily="18" charset="0"/>
                <a:cs typeface="Times New Roman" pitchFamily="18" charset="0"/>
              </a:rPr>
              <a:t>раза.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Цвет покровов от светло-желтого до </a:t>
            </a:r>
            <a:r>
              <a:rPr lang="ru-RU" dirty="0" smtClean="0">
                <a:latin typeface="Times New Roman" pitchFamily="18" charset="0"/>
                <a:cs typeface="Times New Roman" pitchFamily="18" charset="0"/>
              </a:rPr>
              <a:t>светло-оранжевого.</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Личинка второго возраста (самка)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Щиток</a:t>
            </a:r>
            <a:r>
              <a:rPr lang="ru-RU" dirty="0" smtClean="0">
                <a:latin typeface="Times New Roman" pitchFamily="18" charset="0"/>
                <a:cs typeface="Times New Roman" pitchFamily="18" charset="0"/>
              </a:rPr>
              <a:t> серый, диаметром 0,42 </a:t>
            </a:r>
            <a:r>
              <a:rPr lang="ru-RU" dirty="0" smtClean="0">
                <a:latin typeface="Times New Roman" pitchFamily="18" charset="0"/>
                <a:cs typeface="Times New Roman" pitchFamily="18" charset="0"/>
              </a:rPr>
              <a:t>мм.</a:t>
            </a:r>
            <a:r>
              <a:rPr lang="ru-RU" dirty="0" smtClean="0">
                <a:latin typeface="Times New Roman" pitchFamily="18" charset="0"/>
                <a:cs typeface="Times New Roman" pitchFamily="18" charset="0"/>
              </a:rPr>
              <a:t> Ноги, усики и глаза отсутствуют. Щиток серого цвета, в центре одна личиночная </a:t>
            </a:r>
            <a:r>
              <a:rPr lang="ru-RU" dirty="0" smtClean="0">
                <a:latin typeface="Times New Roman" pitchFamily="18" charset="0"/>
                <a:cs typeface="Times New Roman" pitchFamily="18" charset="0"/>
              </a:rPr>
              <a:t>шкурка.</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Личинка второго и последующих возрастов (самец)</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процессе превращений щиток принимает характерную продолговатую форму и приобретает максимальные размеры уже на этапе второй линьки. Каждая последующая линька приводит к усилению разделения тела насекомого на брюшко, голову и грудь. Редуцируются ротовые </a:t>
            </a:r>
            <a:r>
              <a:rPr lang="ru-RU" dirty="0" smtClean="0">
                <a:latin typeface="Times New Roman" pitchFamily="18" charset="0"/>
                <a:cs typeface="Times New Roman" pitchFamily="18" charset="0"/>
              </a:rPr>
              <a:t>органы,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копулятивный</a:t>
            </a:r>
            <a:r>
              <a:rPr lang="ru-RU" dirty="0" smtClean="0">
                <a:latin typeface="Times New Roman" pitchFamily="18" charset="0"/>
                <a:cs typeface="Times New Roman" pitchFamily="18" charset="0"/>
              </a:rPr>
              <a:t> аппарат, появляются зачатки </a:t>
            </a:r>
            <a:r>
              <a:rPr lang="ru-RU" dirty="0" smtClean="0">
                <a:latin typeface="Times New Roman" pitchFamily="18" charset="0"/>
                <a:cs typeface="Times New Roman" pitchFamily="18" charset="0"/>
              </a:rPr>
              <a:t>крыльев.</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72518" cy="6429420"/>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Вредоносность</a:t>
            </a:r>
          </a:p>
          <a:p>
            <a:pPr marL="0" indent="342900">
              <a:lnSpc>
                <a:spcPct val="120000"/>
              </a:lnSpc>
              <a:spcBef>
                <a:spcPts val="0"/>
              </a:spcBef>
              <a:buNone/>
            </a:pPr>
            <a:r>
              <a:rPr lang="ru-RU" dirty="0" smtClean="0">
                <a:latin typeface="Times New Roman" pitchFamily="18" charset="0"/>
                <a:cs typeface="Times New Roman" pitchFamily="18" charset="0"/>
              </a:rPr>
              <a:t>Калифорнийская щитовка высасывает сок из стволов, ветвей, листьев и плодов деревьев различных пород. Типичный полифаг. В качестве кормовых деревьев могут выступать более чем 150 видов древесных растений. Вследствие жизнедеятельности насекомого может произойти растрескивание и отмирание коры, летнее опадение листьев, искривление побегов, уменьшение прироста, усыхание некоторых ветвей и даже полная гибель растения. Особенно страдают саженцы и молодые деревья. Урожаи значительно снижаются, на плодах наблюдается образование красных </a:t>
            </a:r>
            <a:r>
              <a:rPr lang="ru-RU" dirty="0" smtClean="0">
                <a:latin typeface="Times New Roman" pitchFamily="18" charset="0"/>
                <a:cs typeface="Times New Roman" pitchFamily="18" charset="0"/>
              </a:rPr>
              <a:t>пятен.</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Борьба</a:t>
            </a:r>
          </a:p>
          <a:p>
            <a:pPr marL="0" indent="342900">
              <a:lnSpc>
                <a:spcPct val="120000"/>
              </a:lnSpc>
              <a:spcBef>
                <a:spcPts val="0"/>
              </a:spcBef>
              <a:buNone/>
            </a:pPr>
            <a:r>
              <a:rPr lang="ru-RU" b="1" dirty="0" smtClean="0">
                <a:latin typeface="Times New Roman" pitchFamily="18" charset="0"/>
                <a:cs typeface="Times New Roman" pitchFamily="18" charset="0"/>
              </a:rPr>
              <a:t>Карантинные ограничения</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Закладывать </a:t>
            </a:r>
            <a:r>
              <a:rPr lang="ru-RU" dirty="0" smtClean="0">
                <a:latin typeface="Times New Roman" pitchFamily="18" charset="0"/>
                <a:cs typeface="Times New Roman" pitchFamily="18" charset="0"/>
              </a:rPr>
              <a:t>сады разрешается только здоровым посадочным материалом на не зараженных калифорнийской щитовкой участках. Категорически запрещается вывозить черенки и посадочный материал в районы, не зараженные щитовкой, из зараженных </a:t>
            </a:r>
            <a:r>
              <a:rPr lang="ru-RU" dirty="0" smtClean="0">
                <a:latin typeface="Times New Roman" pitchFamily="18" charset="0"/>
                <a:cs typeface="Times New Roman" pitchFamily="18" charset="0"/>
              </a:rPr>
              <a:t>мест.</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Агротехнические мероприятия</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Прореживание </a:t>
            </a:r>
            <a:r>
              <a:rPr lang="ru-RU" dirty="0" smtClean="0">
                <a:latin typeface="Times New Roman" pitchFamily="18" charset="0"/>
                <a:cs typeface="Times New Roman" pitchFamily="18" charset="0"/>
              </a:rPr>
              <a:t>кроны, вырезка сухих и пораженных веток, удаление из сада отмерших деревьев, уничтожение кустов, прикорневой поросли. Все удаленные растения и их части </a:t>
            </a:r>
            <a:r>
              <a:rPr lang="ru-RU" dirty="0" smtClean="0">
                <a:latin typeface="Times New Roman" pitchFamily="18" charset="0"/>
                <a:cs typeface="Times New Roman" pitchFamily="18" charset="0"/>
              </a:rPr>
              <a:t>сжигают</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Механические методы борьбы</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Очистка </a:t>
            </a:r>
            <a:r>
              <a:rPr lang="ru-RU" dirty="0" smtClean="0">
                <a:latin typeface="Times New Roman" pitchFamily="18" charset="0"/>
                <a:cs typeface="Times New Roman" pitchFamily="18" charset="0"/>
              </a:rPr>
              <a:t>на подстеленную бумагу скелетных ветвей и штамбов от отмершей коры, мхов и лишайников с последующим сжиганием </a:t>
            </a:r>
            <a:r>
              <a:rPr lang="ru-RU" dirty="0" smtClean="0">
                <a:latin typeface="Times New Roman" pitchFamily="18" charset="0"/>
                <a:cs typeface="Times New Roman" pitchFamily="18" charset="0"/>
              </a:rPr>
              <a:t>очистков.</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Химический способ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заключается в своевременном опрыскивании крон и штамбов, саженцев, сеянцев </a:t>
            </a:r>
            <a:r>
              <a:rPr lang="ru-RU" dirty="0" err="1" smtClean="0">
                <a:latin typeface="Times New Roman" pitchFamily="18" charset="0"/>
                <a:cs typeface="Times New Roman" pitchFamily="18" charset="0"/>
              </a:rPr>
              <a:t>пиретроидами</a:t>
            </a:r>
            <a:r>
              <a:rPr lang="ru-RU" dirty="0" smtClean="0">
                <a:latin typeface="Times New Roman" pitchFamily="18" charset="0"/>
                <a:cs typeface="Times New Roman" pitchFamily="18" charset="0"/>
              </a:rPr>
              <a:t>, фосфорорганическими соединениями, </a:t>
            </a:r>
            <a:r>
              <a:rPr lang="ru-RU" dirty="0" err="1" smtClean="0">
                <a:latin typeface="Times New Roman" pitchFamily="18" charset="0"/>
                <a:cs typeface="Times New Roman" pitchFamily="18" charset="0"/>
              </a:rPr>
              <a:t>неоникотиноидами</a:t>
            </a:r>
            <a:r>
              <a:rPr lang="ru-RU" dirty="0" smtClean="0">
                <a:latin typeface="Times New Roman" pitchFamily="18" charset="0"/>
                <a:cs typeface="Times New Roman" pitchFamily="18" charset="0"/>
              </a:rPr>
              <a:t>.</a:t>
            </a:r>
          </a:p>
          <a:p>
            <a:pPr marL="0" indent="342900">
              <a:lnSpc>
                <a:spcPct val="120000"/>
              </a:lnSpc>
              <a:spcBef>
                <a:spcPts val="0"/>
              </a:spcBef>
              <a:buNone/>
            </a:pPr>
            <a:r>
              <a:rPr lang="ru-RU" b="1" dirty="0" smtClean="0">
                <a:latin typeface="Times New Roman" pitchFamily="18" charset="0"/>
                <a:cs typeface="Times New Roman" pitchFamily="18" charset="0"/>
              </a:rPr>
              <a:t>Биологический способ борьбы</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Эффективно </a:t>
            </a:r>
            <a:r>
              <a:rPr lang="ru-RU" dirty="0" smtClean="0">
                <a:latin typeface="Times New Roman" pitchFamily="18" charset="0"/>
                <a:cs typeface="Times New Roman" pitchFamily="18" charset="0"/>
              </a:rPr>
              <a:t>опрыскивание биологическими </a:t>
            </a:r>
            <a:r>
              <a:rPr lang="ru-RU" dirty="0" smtClean="0">
                <a:latin typeface="Times New Roman" pitchFamily="18" charset="0"/>
                <a:cs typeface="Times New Roman" pitchFamily="18" charset="0"/>
              </a:rPr>
              <a:t>пестицидами.</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543956" cy="6215106"/>
          </a:xfrm>
        </p:spPr>
        <p:txBody>
          <a:bodyPr>
            <a:normAutofit fontScale="77500" lnSpcReduction="20000"/>
          </a:bodyPr>
          <a:lstStyle/>
          <a:p>
            <a:pPr marL="0" indent="342900">
              <a:lnSpc>
                <a:spcPct val="120000"/>
              </a:lnSpc>
              <a:spcBef>
                <a:spcPts val="0"/>
              </a:spcBef>
              <a:buNone/>
            </a:pPr>
            <a:r>
              <a:rPr lang="ru-RU" b="1" i="1" dirty="0" err="1" smtClean="0">
                <a:latin typeface="Times New Roman" pitchFamily="18" charset="0"/>
                <a:cs typeface="Times New Roman" pitchFamily="18" charset="0"/>
              </a:rPr>
              <a:t>Аскохитоз</a:t>
            </a:r>
            <a:r>
              <a:rPr lang="ru-RU" b="1" i="1" dirty="0" smtClean="0">
                <a:latin typeface="Times New Roman" pitchFamily="18" charset="0"/>
                <a:cs typeface="Times New Roman" pitchFamily="18" charset="0"/>
              </a:rPr>
              <a:t> хризантем</a:t>
            </a: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 -  </a:t>
            </a:r>
            <a:r>
              <a:rPr lang="ru-RU" b="1" i="1" dirty="0" err="1" smtClean="0">
                <a:latin typeface="Times New Roman" pitchFamily="18" charset="0"/>
                <a:cs typeface="Times New Roman" pitchFamily="18" charset="0"/>
              </a:rPr>
              <a:t>Didymella</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ligulicola</a:t>
            </a: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Baker</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Dimock</a:t>
            </a:r>
            <a:r>
              <a:rPr lang="ru-RU" dirty="0" smtClean="0">
                <a:latin typeface="Times New Roman" pitchFamily="18" charset="0"/>
                <a:cs typeface="Times New Roman" pitchFamily="18" charset="0"/>
              </a:rPr>
              <a:t> &amp; </a:t>
            </a:r>
            <a:r>
              <a:rPr lang="ru-RU" dirty="0" err="1" smtClean="0">
                <a:latin typeface="Times New Roman" pitchFamily="18" charset="0"/>
                <a:cs typeface="Times New Roman" pitchFamily="18" charset="0"/>
              </a:rPr>
              <a:t>Davis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Arx</a:t>
            </a:r>
            <a:r>
              <a:rPr lang="ru-RU" dirty="0" smtClean="0">
                <a:latin typeface="Times New Roman" pitchFamily="18" charset="0"/>
                <a:cs typeface="Times New Roman" pitchFamily="18" charset="0"/>
              </a:rPr>
              <a:t> имеет </a:t>
            </a:r>
            <a:r>
              <a:rPr lang="ru-RU" dirty="0" err="1" smtClean="0">
                <a:latin typeface="Times New Roman" pitchFamily="18" charset="0"/>
                <a:cs typeface="Times New Roman" pitchFamily="18" charset="0"/>
              </a:rPr>
              <a:t>конидиальную</a:t>
            </a:r>
            <a:r>
              <a:rPr lang="ru-RU" dirty="0" smtClean="0">
                <a:latin typeface="Times New Roman" pitchFamily="18" charset="0"/>
                <a:cs typeface="Times New Roman" pitchFamily="18" charset="0"/>
              </a:rPr>
              <a:t> стадию </a:t>
            </a:r>
            <a:r>
              <a:rPr lang="ru-RU" dirty="0" err="1" smtClean="0">
                <a:latin typeface="Times New Roman" pitchFamily="18" charset="0"/>
                <a:cs typeface="Times New Roman" pitchFamily="18" charset="0"/>
              </a:rPr>
              <a:t>Ascochyta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chrysanthemi</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Stevens</a:t>
            </a:r>
            <a:r>
              <a:rPr lang="ru-RU" dirty="0" smtClean="0">
                <a:latin typeface="Times New Roman" pitchFamily="18" charset="0"/>
                <a:cs typeface="Times New Roman" pitchFamily="18" charset="0"/>
              </a:rPr>
              <a:t>. Перитеции </a:t>
            </a:r>
            <a:r>
              <a:rPr lang="ru-RU" dirty="0" err="1" smtClean="0">
                <a:latin typeface="Times New Roman" pitchFamily="18" charset="0"/>
                <a:cs typeface="Times New Roman" pitchFamily="18" charset="0"/>
              </a:rPr>
              <a:t>полуокруглые</a:t>
            </a:r>
            <a:r>
              <a:rPr lang="ru-RU" dirty="0" smtClean="0">
                <a:latin typeface="Times New Roman" pitchFamily="18" charset="0"/>
                <a:cs typeface="Times New Roman" pitchFamily="18" charset="0"/>
              </a:rPr>
              <a:t> с цилиндрическими </a:t>
            </a:r>
            <a:r>
              <a:rPr lang="ru-RU" dirty="0" err="1" smtClean="0">
                <a:latin typeface="Times New Roman" pitchFamily="18" charset="0"/>
                <a:cs typeface="Times New Roman" pitchFamily="18" charset="0"/>
              </a:rPr>
              <a:t>асками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Аскоспоры</a:t>
            </a:r>
            <a:r>
              <a:rPr lang="ru-RU" dirty="0" smtClean="0">
                <a:latin typeface="Times New Roman" pitchFamily="18" charset="0"/>
                <a:cs typeface="Times New Roman" pitchFamily="18" charset="0"/>
              </a:rPr>
              <a:t> веретеновидные, </a:t>
            </a:r>
            <a:r>
              <a:rPr lang="ru-RU" dirty="0" err="1" smtClean="0">
                <a:latin typeface="Times New Roman" pitchFamily="18" charset="0"/>
                <a:cs typeface="Times New Roman" pitchFamily="18" charset="0"/>
              </a:rPr>
              <a:t>двуклеточные</a:t>
            </a:r>
            <a:r>
              <a:rPr lang="ru-RU" dirty="0" smtClean="0">
                <a:latin typeface="Times New Roman" pitchFamily="18" charset="0"/>
                <a:cs typeface="Times New Roman" pitchFamily="18" charset="0"/>
              </a:rPr>
              <a:t>, изогнутые в области перегородки. Пикниды </a:t>
            </a:r>
            <a:r>
              <a:rPr lang="ru-RU" dirty="0" err="1" smtClean="0">
                <a:latin typeface="Times New Roman" pitchFamily="18" charset="0"/>
                <a:cs typeface="Times New Roman" pitchFamily="18" charset="0"/>
              </a:rPr>
              <a:t>полуокруглые</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пикноспоры</a:t>
            </a:r>
            <a:r>
              <a:rPr lang="ru-RU" dirty="0" smtClean="0">
                <a:latin typeface="Times New Roman" pitchFamily="18" charset="0"/>
                <a:cs typeface="Times New Roman" pitchFamily="18" charset="0"/>
              </a:rPr>
              <a:t> цилиндрические с закругленными краями, слегка изогнуты, </a:t>
            </a:r>
            <a:r>
              <a:rPr lang="ru-RU" dirty="0" smtClean="0">
                <a:latin typeface="Times New Roman" pitchFamily="18" charset="0"/>
                <a:cs typeface="Times New Roman" pitchFamily="18" charset="0"/>
              </a:rPr>
              <a:t>1-2-клеточные</a:t>
            </a:r>
            <a:r>
              <a:rPr lang="ru-RU" dirty="0" smtClean="0">
                <a:latin typeface="Times New Roman" pitchFamily="18" charset="0"/>
                <a:cs typeface="Times New Roman" pitchFamily="18" charset="0"/>
              </a:rPr>
              <a:t>.</a:t>
            </a:r>
          </a:p>
          <a:p>
            <a:pPr marL="0" indent="342900">
              <a:lnSpc>
                <a:spcPct val="120000"/>
              </a:lnSpc>
              <a:spcBef>
                <a:spcPts val="0"/>
              </a:spcBef>
              <a:buNone/>
            </a:pPr>
            <a:r>
              <a:rPr lang="ru-RU" b="1" dirty="0" smtClean="0">
                <a:latin typeface="Times New Roman" pitchFamily="18" charset="0"/>
                <a:cs typeface="Times New Roman" pitchFamily="18" charset="0"/>
              </a:rPr>
              <a:t>Цикл развития</a:t>
            </a:r>
            <a:r>
              <a:rPr lang="ru-RU" dirty="0" smtClean="0">
                <a:latin typeface="Times New Roman" pitchFamily="18" charset="0"/>
                <a:cs typeface="Times New Roman" pitchFamily="18" charset="0"/>
              </a:rPr>
              <a:t>. Инфекция сохраняется в растительных остатках, посадочном материале и срезанных цветках, реже - в почве. Распространение инфекции во время вегетации осуществляется </a:t>
            </a:r>
            <a:r>
              <a:rPr lang="ru-RU" dirty="0" err="1" smtClean="0">
                <a:latin typeface="Times New Roman" pitchFamily="18" charset="0"/>
                <a:cs typeface="Times New Roman" pitchFamily="18" charset="0"/>
              </a:rPr>
              <a:t>пикноспорами</a:t>
            </a:r>
            <a:r>
              <a:rPr lang="ru-RU" dirty="0" smtClean="0">
                <a:latin typeface="Times New Roman" pitchFamily="18" charset="0"/>
                <a:cs typeface="Times New Roman" pitchFamily="18" charset="0"/>
              </a:rPr>
              <a:t>, которые разносятся каплями воды или при уходе за растениями.</a:t>
            </a:r>
          </a:p>
          <a:p>
            <a:pPr marL="0" indent="342900">
              <a:lnSpc>
                <a:spcPct val="120000"/>
              </a:lnSpc>
              <a:spcBef>
                <a:spcPts val="0"/>
              </a:spcBef>
              <a:buNone/>
            </a:pPr>
            <a:r>
              <a:rPr lang="ru-RU" b="1" dirty="0" smtClean="0">
                <a:latin typeface="Times New Roman" pitchFamily="18" charset="0"/>
                <a:cs typeface="Times New Roman" pitchFamily="18" charset="0"/>
              </a:rPr>
              <a:t>Условия развития болезни</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Для сильного </a:t>
            </a:r>
            <a:r>
              <a:rPr lang="ru-RU" dirty="0" smtClean="0">
                <a:latin typeface="Times New Roman" pitchFamily="18" charset="0"/>
                <a:cs typeface="Times New Roman" pitchFamily="18" charset="0"/>
              </a:rPr>
              <a:t>развития болезни необходимы высокая относительная влажность воздуха, продолжительная задержка капель воды на листьях и температура около 15°С.</a:t>
            </a:r>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6429420"/>
          </a:xfrm>
        </p:spPr>
        <p:txBody>
          <a:bodyPr>
            <a:normAutofit fontScale="62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Симптомы.</a:t>
            </a:r>
            <a:r>
              <a:rPr lang="ru-RU" dirty="0" smtClean="0">
                <a:latin typeface="Times New Roman" pitchFamily="18" charset="0"/>
                <a:cs typeface="Times New Roman" pitchFamily="18" charset="0"/>
              </a:rPr>
              <a:t> Повреждаются все органы растения во всех фазах его развития. На листьях развиваются черные или серо-бурые пятна, которые достигают значительного размера. Они сливаются и могут охватить всю их поверхность. На некоторых из них появляются черные точки. Листья усыхают и остаются висеть на растении. На стебле, на уровне почвы или немного выше, проявляются буро-черные некрозы, которые сначала хорошо ограничены, а позднее приобретают диффузный характер. Их длина может достигнуть 10-15 см. На одревесневших стеблях поражается покровная ткань, а на молодых растениях болезнь может развиваться вплоть до проводящей системы. Возможно также повреждение корней. </a:t>
            </a:r>
            <a:r>
              <a:rPr lang="ru-RU" dirty="0" err="1" smtClean="0">
                <a:latin typeface="Times New Roman" pitchFamily="18" charset="0"/>
                <a:cs typeface="Times New Roman" pitchFamily="18" charset="0"/>
              </a:rPr>
              <a:t>Аскохитоз</a:t>
            </a:r>
            <a:r>
              <a:rPr lang="ru-RU" dirty="0" smtClean="0">
                <a:latin typeface="Times New Roman" pitchFamily="18" charset="0"/>
                <a:cs typeface="Times New Roman" pitchFamily="18" charset="0"/>
              </a:rPr>
              <a:t> хризантемы часто наблюдается у укореняющихся черенков, на которых вызывает черную гниль стеблей и отмирание точки роста, реже - пятнистость листьев. Очень редко, но заболевание может проявиться как гниль сердцевины соцветия, которое окрашивается в светло-бурый цвет. Отдельные лепестки покрываются мелкими желтоватыми, бурыми или серыми пятнами круглой или удлиненной формы покрытыми мелкими черными точками. Такое повреждение вызывает быстрое осыпание цветков. Без специфических внешних признаков болезнь может развиваться также в период транспортировки срезанных цветков, которые тоже осыпаются.</a:t>
            </a:r>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скохитоз.jpg"/>
          <p:cNvPicPr>
            <a:picLocks noGrp="1" noChangeAspect="1"/>
          </p:cNvPicPr>
          <p:nvPr>
            <p:ph idx="1"/>
          </p:nvPr>
        </p:nvPicPr>
        <p:blipFill>
          <a:blip r:embed="rId2"/>
          <a:stretch>
            <a:fillRect/>
          </a:stretch>
        </p:blipFill>
        <p:spPr>
          <a:xfrm>
            <a:off x="428596" y="1071546"/>
            <a:ext cx="8574120" cy="4822942"/>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0"/>
            <a:ext cx="8401080" cy="6286544"/>
          </a:xfrm>
        </p:spPr>
        <p:txBody>
          <a:bodyPr>
            <a:normAutofit fontScale="55000" lnSpcReduction="20000"/>
          </a:bodyPr>
          <a:lstStyle/>
          <a:p>
            <a:pPr marL="0" indent="342900">
              <a:lnSpc>
                <a:spcPct val="120000"/>
              </a:lnSpc>
              <a:spcBef>
                <a:spcPts val="0"/>
              </a:spcBef>
              <a:buNone/>
            </a:pPr>
            <a:r>
              <a:rPr lang="ru-RU" b="1" i="1" dirty="0" smtClean="0">
                <a:latin typeface="Times New Roman" pitchFamily="18" charset="0"/>
                <a:cs typeface="Times New Roman" pitchFamily="18" charset="0"/>
              </a:rPr>
              <a:t>Белая ржавчина хризантем</a:t>
            </a:r>
            <a:r>
              <a:rPr lang="ru-RU" dirty="0" smtClean="0">
                <a:latin typeface="Times New Roman" pitchFamily="18" charset="0"/>
                <a:cs typeface="Times New Roman" pitchFamily="18" charset="0"/>
              </a:rPr>
              <a:t>.</a:t>
            </a:r>
          </a:p>
          <a:p>
            <a:pPr marL="0" indent="342900">
              <a:lnSpc>
                <a:spcPct val="120000"/>
              </a:lnSpc>
              <a:spcBef>
                <a:spcPts val="0"/>
              </a:spcBef>
              <a:buNone/>
            </a:pPr>
            <a:r>
              <a:rPr lang="ru-RU" b="1" dirty="0" smtClean="0">
                <a:latin typeface="Times New Roman" pitchFamily="18" charset="0"/>
                <a:cs typeface="Times New Roman" pitchFamily="18" charset="0"/>
              </a:rPr>
              <a:t>Симптомы</a:t>
            </a:r>
            <a:r>
              <a:rPr lang="ru-RU" dirty="0" smtClean="0">
                <a:latin typeface="Times New Roman" pitchFamily="18" charset="0"/>
                <a:cs typeface="Times New Roman" pitchFamily="18" charset="0"/>
              </a:rPr>
              <a:t>. На верхней стороне листьев образуются мелкие светло-зеленые или светло-желтые пятна диаметром до 5 мм, которые постепенно разрастаются и вдавливаются, приобретая ярко-желтую окраску с бурым центром, который по мере старения листьев </a:t>
            </a:r>
            <a:r>
              <a:rPr lang="ru-RU" dirty="0" err="1" smtClean="0">
                <a:latin typeface="Times New Roman" pitchFamily="18" charset="0"/>
                <a:cs typeface="Times New Roman" pitchFamily="18" charset="0"/>
              </a:rPr>
              <a:t>некротизируется</a:t>
            </a:r>
            <a:r>
              <a:rPr lang="ru-RU" dirty="0" smtClean="0">
                <a:latin typeface="Times New Roman" pitchFamily="18" charset="0"/>
                <a:cs typeface="Times New Roman" pitchFamily="18" charset="0"/>
              </a:rPr>
              <a:t>. С нижней стороны пятен развиваются белые, затем светло-бурые пустулы, заполненные спорами гриба, часто имеющие концентрическую структуру и размер до 4 мм. Постепенно они становятся бурыми. Сильно пораженные листья увядают, закручиваются вниз и постепенно </a:t>
            </a:r>
            <a:r>
              <a:rPr lang="ru-RU" dirty="0" err="1" smtClean="0">
                <a:latin typeface="Times New Roman" pitchFamily="18" charset="0"/>
                <a:cs typeface="Times New Roman" pitchFamily="18" charset="0"/>
              </a:rPr>
              <a:t>некротизируются</a:t>
            </a:r>
            <a:r>
              <a:rPr lang="ru-RU" dirty="0" smtClean="0">
                <a:latin typeface="Times New Roman" pitchFamily="18" charset="0"/>
                <a:cs typeface="Times New Roman" pitchFamily="18" charset="0"/>
              </a:rPr>
              <a:t>. У иммунных сортов в месте поражения образуются бурые точки.</a:t>
            </a:r>
          </a:p>
          <a:p>
            <a:pPr marL="0" indent="342900">
              <a:lnSpc>
                <a:spcPct val="120000"/>
              </a:lnSpc>
              <a:spcBef>
                <a:spcPts val="0"/>
              </a:spcBef>
              <a:buNone/>
            </a:pPr>
            <a:r>
              <a:rPr lang="ru-RU" b="1" dirty="0" smtClean="0">
                <a:latin typeface="Times New Roman" pitchFamily="18" charset="0"/>
                <a:cs typeface="Times New Roman" pitchFamily="18" charset="0"/>
              </a:rPr>
              <a:t>Возбудитель</a:t>
            </a:r>
            <a:r>
              <a:rPr lang="ru-RU" dirty="0" smtClean="0">
                <a:latin typeface="Times New Roman" pitchFamily="18" charset="0"/>
                <a:cs typeface="Times New Roman" pitchFamily="18" charset="0"/>
              </a:rPr>
              <a:t>. Гриб </a:t>
            </a:r>
            <a:r>
              <a:rPr lang="ru-RU" dirty="0" err="1" smtClean="0">
                <a:latin typeface="Times New Roman" pitchFamily="18" charset="0"/>
                <a:cs typeface="Times New Roman" pitchFamily="18" charset="0"/>
              </a:rPr>
              <a:t>Puccinia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horiana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Henn</a:t>
            </a:r>
            <a:r>
              <a:rPr lang="ru-RU" dirty="0" smtClean="0">
                <a:latin typeface="Times New Roman" pitchFamily="18" charset="0"/>
                <a:cs typeface="Times New Roman" pitchFamily="18" charset="0"/>
              </a:rPr>
              <a:t>, формирует </a:t>
            </a:r>
            <a:r>
              <a:rPr lang="ru-RU" dirty="0" err="1" smtClean="0">
                <a:latin typeface="Times New Roman" pitchFamily="18" charset="0"/>
                <a:cs typeface="Times New Roman" pitchFamily="18" charset="0"/>
              </a:rPr>
              <a:t>телиоспоры</a:t>
            </a:r>
            <a:r>
              <a:rPr lang="ru-RU" dirty="0" smtClean="0">
                <a:latin typeface="Times New Roman" pitchFamily="18" charset="0"/>
                <a:cs typeface="Times New Roman" pitchFamily="18" charset="0"/>
              </a:rPr>
              <a:t>, которые слегка перетянуты около перегородки, с ножкой длиной 42-58 мкм и общим размером 30-40 Х 13-17 мкм. Они прорастают не зимуя, формируют базидии с </a:t>
            </a:r>
            <a:r>
              <a:rPr lang="ru-RU" dirty="0" err="1" smtClean="0">
                <a:latin typeface="Times New Roman" pitchFamily="18" charset="0"/>
                <a:cs typeface="Times New Roman" pitchFamily="18" charset="0"/>
              </a:rPr>
              <a:t>базидиоспорами</a:t>
            </a:r>
            <a:r>
              <a:rPr lang="ru-RU" dirty="0" smtClean="0">
                <a:latin typeface="Times New Roman" pitchFamily="18" charset="0"/>
                <a:cs typeface="Times New Roman" pitchFamily="18" charset="0"/>
              </a:rPr>
              <a:t>.</a:t>
            </a:r>
          </a:p>
          <a:p>
            <a:pPr marL="0" indent="342900">
              <a:lnSpc>
                <a:spcPct val="120000"/>
              </a:lnSpc>
              <a:spcBef>
                <a:spcPts val="0"/>
              </a:spcBef>
              <a:buNone/>
            </a:pPr>
            <a:r>
              <a:rPr lang="ru-RU" dirty="0" smtClean="0">
                <a:latin typeface="Times New Roman" pitchFamily="18" charset="0"/>
                <a:cs typeface="Times New Roman" pitchFamily="18" charset="0"/>
              </a:rPr>
              <a:t>Гриб поражает только хризантему и, вероятно, не может выжить вне закрытого грунта.</a:t>
            </a:r>
          </a:p>
          <a:p>
            <a:pPr marL="0" indent="342900">
              <a:lnSpc>
                <a:spcPct val="120000"/>
              </a:lnSpc>
              <a:spcBef>
                <a:spcPts val="0"/>
              </a:spcBef>
              <a:buNone/>
            </a:pPr>
            <a:r>
              <a:rPr lang="ru-RU" b="1" dirty="0" smtClean="0">
                <a:latin typeface="Times New Roman" pitchFamily="18" charset="0"/>
                <a:cs typeface="Times New Roman" pitchFamily="18" charset="0"/>
              </a:rPr>
              <a:t>Цикл развития. </a:t>
            </a:r>
            <a:r>
              <a:rPr lang="ru-RU" dirty="0" smtClean="0">
                <a:latin typeface="Times New Roman" pitchFamily="18" charset="0"/>
                <a:cs typeface="Times New Roman" pitchFamily="18" charset="0"/>
              </a:rPr>
              <a:t>Возбудитель белой ржавчины хризантемы образует лишь </a:t>
            </a:r>
            <a:r>
              <a:rPr lang="ru-RU" dirty="0" err="1" smtClean="0">
                <a:latin typeface="Times New Roman" pitchFamily="18" charset="0"/>
                <a:cs typeface="Times New Roman" pitchFamily="18" charset="0"/>
              </a:rPr>
              <a:t>телиоспоры</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базидиоспоры</a:t>
            </a:r>
            <a:r>
              <a:rPr lang="ru-RU" dirty="0" smtClean="0">
                <a:latin typeface="Times New Roman" pitchFamily="18" charset="0"/>
                <a:cs typeface="Times New Roman" pitchFamily="18" charset="0"/>
              </a:rPr>
              <a:t>. Возбудитель может сохраняться известное время в почве и заражать насаждение, созданное на старом месте.</a:t>
            </a:r>
          </a:p>
          <a:p>
            <a:pPr marL="0" indent="342900">
              <a:lnSpc>
                <a:spcPct val="120000"/>
              </a:lnSpc>
              <a:spcBef>
                <a:spcPts val="0"/>
              </a:spcBef>
              <a:buNone/>
            </a:pPr>
            <a:r>
              <a:rPr lang="ru-RU" b="1" dirty="0" smtClean="0">
                <a:latin typeface="Times New Roman" pitchFamily="18" charset="0"/>
                <a:cs typeface="Times New Roman" pitchFamily="18" charset="0"/>
              </a:rPr>
              <a:t>Условия развития болезни</a:t>
            </a:r>
            <a:r>
              <a:rPr lang="ru-RU" dirty="0" smtClean="0">
                <a:latin typeface="Times New Roman" pitchFamily="18" charset="0"/>
                <a:cs typeface="Times New Roman" pitchFamily="18" charset="0"/>
              </a:rPr>
              <a:t>. Болезнь распространяется быстро, если отсутствует севооборот и не проводятся общие фитосанитарные и карантинные меры. Для развития болезни благоприятны высокая влажность воздуха и продолжительное увлажнение листовой поверхности.</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786874" cy="6429420"/>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b="1" dirty="0" smtClean="0">
                <a:latin typeface="Times New Roman" pitchFamily="18" charset="0"/>
                <a:cs typeface="Times New Roman" pitchFamily="18" charset="0"/>
              </a:rPr>
              <a:t>Имаго</a:t>
            </a:r>
            <a:r>
              <a:rPr lang="ru-RU" dirty="0" smtClean="0">
                <a:latin typeface="Times New Roman" pitchFamily="18" charset="0"/>
                <a:cs typeface="Times New Roman" pitchFamily="18" charset="0"/>
              </a:rPr>
              <a:t>. Длина – 4,5–5 мм. Глаза винно-красного цвета, с зеленым блеском. Грудь блестяще-черного цвета, присутствуют с желтовато-белые линии и пятна. В области плеч белые кольца. На желтоватом брюшке поперечные серые полосы. Крылья с черными, желтыми и коричневыми пятнами и поперечными прерванными темными полосами.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Основание и передний край крыла затемнены.</a:t>
            </a:r>
          </a:p>
          <a:p>
            <a:pPr marL="0" indent="342900">
              <a:lnSpc>
                <a:spcPct val="120000"/>
              </a:lnSpc>
              <a:spcBef>
                <a:spcPts val="0"/>
              </a:spcBef>
              <a:buNone/>
            </a:pPr>
            <a:r>
              <a:rPr lang="ru-RU" b="1" dirty="0" smtClean="0">
                <a:latin typeface="Times New Roman" pitchFamily="18" charset="0"/>
                <a:cs typeface="Times New Roman" pitchFamily="18" charset="0"/>
              </a:rPr>
              <a:t>Половой диморфизм</a:t>
            </a:r>
            <a:r>
              <a:rPr lang="ru-RU" dirty="0" smtClean="0">
                <a:latin typeface="Times New Roman" pitchFamily="18" charset="0"/>
                <a:cs typeface="Times New Roman" pitchFamily="18" charset="0"/>
              </a:rPr>
              <a:t>. Голова самки окрашена в беловато-серый цвет, хоботок с темной полосой. Усики состоят из щетинки и трех члеников. Второй и первый членики бурого цвета, третий членик серовато-бурый, щетинка бурого цвета. </a:t>
            </a:r>
            <a:r>
              <a:rPr lang="ru-RU" dirty="0" err="1" smtClean="0">
                <a:latin typeface="Times New Roman" pitchFamily="18" charset="0"/>
                <a:cs typeface="Times New Roman" pitchFamily="18" charset="0"/>
              </a:rPr>
              <a:t>Охряно-желтые</a:t>
            </a:r>
            <a:r>
              <a:rPr lang="ru-RU" dirty="0" smtClean="0">
                <a:latin typeface="Times New Roman" pitchFamily="18" charset="0"/>
                <a:cs typeface="Times New Roman" pitchFamily="18" charset="0"/>
              </a:rPr>
              <a:t> ноги, имеют три свинцово-серых поперечных полоски со стороны спины. Брюшко сплющенное и изогнутое, </a:t>
            </a:r>
            <a:r>
              <a:rPr lang="ru-RU" dirty="0" err="1" smtClean="0">
                <a:latin typeface="Times New Roman" pitchFamily="18" charset="0"/>
                <a:cs typeface="Times New Roman" pitchFamily="18" charset="0"/>
              </a:rPr>
              <a:t>пигидий</a:t>
            </a:r>
            <a:r>
              <a:rPr lang="ru-RU" dirty="0" smtClean="0">
                <a:latin typeface="Times New Roman" pitchFamily="18" charset="0"/>
                <a:cs typeface="Times New Roman" pitchFamily="18" charset="0"/>
              </a:rPr>
              <a:t> темный. Сидящая самка крылья опускает. У самцов щетинки окрашены в желтый цвет, заканчиваются коричневыми ромбовидными лопастями.</a:t>
            </a:r>
          </a:p>
          <a:p>
            <a:pPr marL="0" indent="342900">
              <a:lnSpc>
                <a:spcPct val="120000"/>
              </a:lnSpc>
              <a:spcBef>
                <a:spcPts val="0"/>
              </a:spcBef>
              <a:buNone/>
            </a:pPr>
            <a:r>
              <a:rPr lang="ru-RU" b="1" dirty="0" smtClean="0">
                <a:latin typeface="Times New Roman" pitchFamily="18" charset="0"/>
                <a:cs typeface="Times New Roman" pitchFamily="18" charset="0"/>
              </a:rPr>
              <a:t>Яйцо </a:t>
            </a:r>
            <a:r>
              <a:rPr lang="ru-RU" dirty="0" smtClean="0">
                <a:latin typeface="Times New Roman" pitchFamily="18" charset="0"/>
                <a:cs typeface="Times New Roman" pitchFamily="18" charset="0"/>
              </a:rPr>
              <a:t>длиной от 0,5 до 0,9 мм, окрашено </a:t>
            </a:r>
            <a:r>
              <a:rPr lang="ru-RU" dirty="0" err="1" smtClean="0">
                <a:latin typeface="Times New Roman" pitchFamily="18" charset="0"/>
                <a:cs typeface="Times New Roman" pitchFamily="18" charset="0"/>
              </a:rPr>
              <a:t>кремовато-белым</a:t>
            </a:r>
            <a:r>
              <a:rPr lang="ru-RU" dirty="0" smtClean="0">
                <a:latin typeface="Times New Roman" pitchFamily="18" charset="0"/>
                <a:cs typeface="Times New Roman" pitchFamily="18" charset="0"/>
              </a:rPr>
              <a:t> оттенком, удлиненное, конец заострен. В микроскоп виден характерный сетчатый рисунок.</a:t>
            </a:r>
          </a:p>
          <a:p>
            <a:pPr marL="0" indent="342900">
              <a:lnSpc>
                <a:spcPct val="120000"/>
              </a:lnSpc>
              <a:spcBef>
                <a:spcPts val="0"/>
              </a:spcBef>
              <a:buNone/>
            </a:pPr>
            <a:r>
              <a:rPr lang="ru-RU" b="1" dirty="0" smtClean="0">
                <a:latin typeface="Times New Roman" pitchFamily="18" charset="0"/>
                <a:cs typeface="Times New Roman" pitchFamily="18" charset="0"/>
              </a:rPr>
              <a:t>Личинка</a:t>
            </a:r>
            <a:r>
              <a:rPr lang="ru-RU" dirty="0" smtClean="0">
                <a:latin typeface="Times New Roman" pitchFamily="18" charset="0"/>
                <a:cs typeface="Times New Roman" pitchFamily="18" charset="0"/>
              </a:rPr>
              <a:t>. Длина – 7–10 мм. Состоит из двенадцати члеников, безногая. Передний конец тела тонкий, с ротовым аппаратом, состоящим из хитиновых жвал (крючьев) черного цвета. Здесь же находятся передние дыхальца, состоящие из 9–11 выростов пальцевидной формы (атриум расширен). Задний конец тела тупой. На нем находятся задние дыхальца, имеющие три дыхательных щели. Под микроскопом видны анальный выступ, развитые </a:t>
            </a:r>
            <a:r>
              <a:rPr lang="ru-RU" dirty="0" err="1" smtClean="0">
                <a:latin typeface="Times New Roman" pitchFamily="18" charset="0"/>
                <a:cs typeface="Times New Roman" pitchFamily="18" charset="0"/>
              </a:rPr>
              <a:t>интерспикулярные</a:t>
            </a:r>
            <a:r>
              <a:rPr lang="ru-RU" dirty="0" smtClean="0">
                <a:latin typeface="Times New Roman" pitchFamily="18" charset="0"/>
                <a:cs typeface="Times New Roman" pitchFamily="18" charset="0"/>
              </a:rPr>
              <a:t> отростки, малые и большие сосочки.</a:t>
            </a:r>
          </a:p>
          <a:p>
            <a:pPr marL="0" indent="342900">
              <a:lnSpc>
                <a:spcPct val="120000"/>
              </a:lnSpc>
              <a:spcBef>
                <a:spcPts val="0"/>
              </a:spcBef>
              <a:buNone/>
            </a:pPr>
            <a:r>
              <a:rPr lang="ru-RU" b="1" dirty="0" smtClean="0">
                <a:latin typeface="Times New Roman" pitchFamily="18" charset="0"/>
                <a:cs typeface="Times New Roman" pitchFamily="18" charset="0"/>
              </a:rPr>
              <a:t>Куколка (</a:t>
            </a:r>
            <a:r>
              <a:rPr lang="ru-RU" b="1" dirty="0" err="1" smtClean="0">
                <a:latin typeface="Times New Roman" pitchFamily="18" charset="0"/>
                <a:cs typeface="Times New Roman" pitchFamily="18" charset="0"/>
              </a:rPr>
              <a:t>пупарий</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длиной 4–5 мм, овальной, немного вытянутой формы. Цвет покровов – от желтого до темно-коричневого. Заметна сегментация и задние дыхальца.</a:t>
            </a:r>
          </a:p>
          <a:p>
            <a:pPr>
              <a:buNone/>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ржавчина.jpg"/>
          <p:cNvPicPr>
            <a:picLocks noGrp="1" noChangeAspect="1"/>
          </p:cNvPicPr>
          <p:nvPr>
            <p:ph idx="1"/>
          </p:nvPr>
        </p:nvPicPr>
        <p:blipFill>
          <a:blip r:embed="rId2"/>
          <a:stretch>
            <a:fillRect/>
          </a:stretch>
        </p:blipFill>
        <p:spPr>
          <a:xfrm>
            <a:off x="571472" y="428604"/>
            <a:ext cx="8215370" cy="492922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543956" cy="5911873"/>
          </a:xfrm>
        </p:spPr>
        <p:txBody>
          <a:bodyPr>
            <a:normAutofit/>
          </a:bodyPr>
          <a:lstStyle/>
          <a:p>
            <a:pPr marL="0" indent="342900">
              <a:spcBef>
                <a:spcPts val="0"/>
              </a:spcBef>
              <a:buNone/>
            </a:pPr>
            <a:r>
              <a:rPr lang="ru-RU" b="1" i="1" dirty="0" smtClean="0">
                <a:latin typeface="Times New Roman" pitchFamily="18" charset="0"/>
                <a:cs typeface="Times New Roman" pitchFamily="18" charset="0"/>
              </a:rPr>
              <a:t>Западный цветочный </a:t>
            </a:r>
            <a:r>
              <a:rPr lang="ru-RU" b="1" i="1" dirty="0" err="1" smtClean="0">
                <a:latin typeface="Times New Roman" pitchFamily="18" charset="0"/>
                <a:cs typeface="Times New Roman" pitchFamily="18" charset="0"/>
              </a:rPr>
              <a:t>трипс</a:t>
            </a:r>
            <a:r>
              <a:rPr lang="ru-RU" b="1" i="1" dirty="0" smtClean="0">
                <a:latin typeface="Times New Roman" pitchFamily="18" charset="0"/>
                <a:cs typeface="Times New Roman" pitchFamily="18" charset="0"/>
              </a:rPr>
              <a:t> - </a:t>
            </a:r>
            <a:r>
              <a:rPr lang="en-US" b="1" i="1" dirty="0" err="1" smtClean="0">
                <a:latin typeface="Times New Roman" pitchFamily="18" charset="0"/>
                <a:cs typeface="Times New Roman" pitchFamily="18" charset="0"/>
              </a:rPr>
              <a:t>Frankliniella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occidentalis</a:t>
            </a:r>
            <a:r>
              <a:rPr lang="ru-RU" b="1" i="1"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карантинный </a:t>
            </a:r>
            <a:r>
              <a:rPr lang="ru-RU" dirty="0" smtClean="0">
                <a:latin typeface="Times New Roman" pitchFamily="18" charset="0"/>
                <a:cs typeface="Times New Roman" pitchFamily="18" charset="0"/>
              </a:rPr>
              <a:t>вредитель, ограниченно распространенный на территории Российской Федерации. Повреждает около 300 видов цветочных и овощных культур закрытого грунта. Предпочитает различные виды хризантем, роз, герберы, </a:t>
            </a:r>
            <a:r>
              <a:rPr lang="ru-RU" dirty="0" err="1" smtClean="0">
                <a:latin typeface="Times New Roman" pitchFamily="18" charset="0"/>
                <a:cs typeface="Times New Roman" pitchFamily="18" charset="0"/>
              </a:rPr>
              <a:t>гипсофилы</a:t>
            </a:r>
            <a:r>
              <a:rPr lang="ru-RU" dirty="0" smtClean="0">
                <a:latin typeface="Times New Roman" pitchFamily="18" charset="0"/>
                <a:cs typeface="Times New Roman" pitchFamily="18" charset="0"/>
              </a:rPr>
              <a:t>, цинерарии, огурцы. Размножение двуполое. Развитие неполное. В условиях закрытого грунта развивается непрерывно. За сезон дает 12–15 </a:t>
            </a:r>
            <a:r>
              <a:rPr lang="ru-RU" dirty="0" smtClean="0">
                <a:latin typeface="Times New Roman" pitchFamily="18" charset="0"/>
                <a:cs typeface="Times New Roman" pitchFamily="18" charset="0"/>
              </a:rPr>
              <a:t>поколений</a:t>
            </a:r>
            <a:r>
              <a:rPr lang="ru-RU" dirty="0" smtClean="0"/>
              <a:t>.</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трипс.jpg"/>
          <p:cNvPicPr>
            <a:picLocks noGrp="1" noChangeAspect="1"/>
          </p:cNvPicPr>
          <p:nvPr>
            <p:ph idx="1"/>
          </p:nvPr>
        </p:nvPicPr>
        <p:blipFill>
          <a:blip r:embed="rId2"/>
          <a:stretch>
            <a:fillRect/>
          </a:stretch>
        </p:blipFill>
        <p:spPr>
          <a:xfrm>
            <a:off x="620554" y="244158"/>
            <a:ext cx="7802880" cy="585216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6357982"/>
          </a:xfrm>
        </p:spPr>
        <p:txBody>
          <a:bodyPr>
            <a:normAutofit fontScale="47500" lnSpcReduction="20000"/>
          </a:bodyPr>
          <a:lstStyle/>
          <a:p>
            <a:pPr marL="0" indent="342900">
              <a:lnSpc>
                <a:spcPct val="120000"/>
              </a:lnSpc>
              <a:spcBef>
                <a:spcPts val="0"/>
              </a:spcBef>
              <a:buNone/>
            </a:pPr>
            <a:r>
              <a:rPr lang="ru-RU" sz="3400"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sz="3400" b="1" dirty="0" smtClean="0">
                <a:latin typeface="Times New Roman" pitchFamily="18" charset="0"/>
                <a:cs typeface="Times New Roman" pitchFamily="18" charset="0"/>
              </a:rPr>
              <a:t>Имаго</a:t>
            </a:r>
            <a:r>
              <a:rPr lang="ru-RU" sz="3400" dirty="0" smtClean="0">
                <a:latin typeface="Times New Roman" pitchFamily="18" charset="0"/>
                <a:cs typeface="Times New Roman" pitchFamily="18" charset="0"/>
              </a:rPr>
              <a:t>. Мелкие насекомые длиной 0,9–1,2 мм. Поверхность тела гладкая, </a:t>
            </a:r>
            <a:r>
              <a:rPr lang="ru-RU" sz="3400" dirty="0" err="1" smtClean="0">
                <a:latin typeface="Times New Roman" pitchFamily="18" charset="0"/>
                <a:cs typeface="Times New Roman" pitchFamily="18" charset="0"/>
              </a:rPr>
              <a:t>грубосетчатая</a:t>
            </a:r>
            <a:r>
              <a:rPr lang="ru-RU" sz="3400" dirty="0" smtClean="0">
                <a:latin typeface="Times New Roman" pitchFamily="18" charset="0"/>
                <a:cs typeface="Times New Roman" pitchFamily="18" charset="0"/>
              </a:rPr>
              <a:t> структура отсутствует. Окраска тела – от бледно-желтой до темно-коричневой. Все щетинки на теле темные. Крылья светло-желтого </a:t>
            </a:r>
            <a:r>
              <a:rPr lang="ru-RU" sz="3400" dirty="0" smtClean="0">
                <a:latin typeface="Times New Roman" pitchFamily="18" charset="0"/>
                <a:cs typeface="Times New Roman" pitchFamily="18" charset="0"/>
              </a:rPr>
              <a:t>цвета.</a:t>
            </a:r>
            <a:r>
              <a:rPr lang="ru-RU" sz="3400" dirty="0" smtClean="0">
                <a:latin typeface="Times New Roman" pitchFamily="18" charset="0"/>
                <a:cs typeface="Times New Roman" pitchFamily="18" charset="0"/>
              </a:rPr>
              <a:t> Усики </a:t>
            </a:r>
            <a:r>
              <a:rPr lang="ru-RU" sz="3400" dirty="0" err="1" smtClean="0">
                <a:latin typeface="Times New Roman" pitchFamily="18" charset="0"/>
                <a:cs typeface="Times New Roman" pitchFamily="18" charset="0"/>
              </a:rPr>
              <a:t>восьмичлениковые</a:t>
            </a:r>
            <a:r>
              <a:rPr lang="ru-RU" sz="3400" dirty="0" smtClean="0">
                <a:latin typeface="Times New Roman" pitchFamily="18" charset="0"/>
                <a:cs typeface="Times New Roman" pitchFamily="18" charset="0"/>
              </a:rPr>
              <a:t>. Губные щупики </a:t>
            </a:r>
            <a:r>
              <a:rPr lang="ru-RU" sz="3400" dirty="0" err="1" smtClean="0">
                <a:latin typeface="Times New Roman" pitchFamily="18" charset="0"/>
                <a:cs typeface="Times New Roman" pitchFamily="18" charset="0"/>
              </a:rPr>
              <a:t>трехчлениковые</a:t>
            </a:r>
            <a:r>
              <a:rPr lang="ru-RU" sz="3400" dirty="0" smtClean="0">
                <a:latin typeface="Times New Roman" pitchFamily="18" charset="0"/>
                <a:cs typeface="Times New Roman" pitchFamily="18" charset="0"/>
              </a:rPr>
              <a:t>. На </a:t>
            </a:r>
            <a:r>
              <a:rPr lang="ru-RU" sz="3400" dirty="0" err="1" smtClean="0">
                <a:latin typeface="Times New Roman" pitchFamily="18" charset="0"/>
                <a:cs typeface="Times New Roman" pitchFamily="18" charset="0"/>
              </a:rPr>
              <a:t>переднегруди</a:t>
            </a:r>
            <a:r>
              <a:rPr lang="ru-RU" sz="3400"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 одна </a:t>
            </a:r>
            <a:r>
              <a:rPr lang="ru-RU" sz="3400" dirty="0" err="1" smtClean="0">
                <a:latin typeface="Times New Roman" pitchFamily="18" charset="0"/>
                <a:cs typeface="Times New Roman" pitchFamily="18" charset="0"/>
              </a:rPr>
              <a:t>переднеугольная</a:t>
            </a:r>
            <a:r>
              <a:rPr lang="ru-RU" sz="3400" dirty="0" smtClean="0">
                <a:latin typeface="Times New Roman" pitchFamily="18" charset="0"/>
                <a:cs typeface="Times New Roman" pitchFamily="18" charset="0"/>
              </a:rPr>
              <a:t> и две </a:t>
            </a:r>
            <a:r>
              <a:rPr lang="ru-RU" sz="3400" dirty="0" err="1" smtClean="0">
                <a:latin typeface="Times New Roman" pitchFamily="18" charset="0"/>
                <a:cs typeface="Times New Roman" pitchFamily="18" charset="0"/>
              </a:rPr>
              <a:t>заднеугольные</a:t>
            </a:r>
            <a:r>
              <a:rPr lang="ru-RU" sz="3400" dirty="0" smtClean="0">
                <a:latin typeface="Times New Roman" pitchFamily="18" charset="0"/>
                <a:cs typeface="Times New Roman" pitchFamily="18" charset="0"/>
              </a:rPr>
              <a:t> щетинки. Задний край восьмого </a:t>
            </a:r>
            <a:r>
              <a:rPr lang="ru-RU" sz="3400" dirty="0" err="1" smtClean="0">
                <a:latin typeface="Times New Roman" pitchFamily="18" charset="0"/>
                <a:cs typeface="Times New Roman" pitchFamily="18" charset="0"/>
              </a:rPr>
              <a:t>тергита</a:t>
            </a:r>
            <a:r>
              <a:rPr lang="ru-RU" sz="3400" dirty="0" smtClean="0">
                <a:latin typeface="Times New Roman" pitchFamily="18" charset="0"/>
                <a:cs typeface="Times New Roman" pitchFamily="18" charset="0"/>
              </a:rPr>
              <a:t> брюшка с гребешком зубчиков. Как и у всех представителей отряда </a:t>
            </a:r>
            <a:r>
              <a:rPr lang="ru-RU" sz="3400" dirty="0" err="1" smtClean="0">
                <a:latin typeface="Times New Roman" pitchFamily="18" charset="0"/>
                <a:cs typeface="Times New Roman" pitchFamily="18" charset="0"/>
              </a:rPr>
              <a:t>трипсов</a:t>
            </a:r>
            <a:r>
              <a:rPr lang="ru-RU" sz="3400" dirty="0" smtClean="0">
                <a:latin typeface="Times New Roman" pitchFamily="18" charset="0"/>
                <a:cs typeface="Times New Roman" pitchFamily="18" charset="0"/>
              </a:rPr>
              <a:t>, ротовой аппарат колюще-сосущего типа, направлен вдоль тела назад, нижний край лба сильно скошен и образует основание ротового конуса. Ноги </a:t>
            </a:r>
            <a:r>
              <a:rPr lang="ru-RU" sz="3400" dirty="0" err="1" smtClean="0">
                <a:latin typeface="Times New Roman" pitchFamily="18" charset="0"/>
                <a:cs typeface="Times New Roman" pitchFamily="18" charset="0"/>
              </a:rPr>
              <a:t>бегательные</a:t>
            </a:r>
            <a:r>
              <a:rPr lang="ru-RU" sz="3400" dirty="0" smtClean="0">
                <a:latin typeface="Times New Roman" pitchFamily="18" charset="0"/>
                <a:cs typeface="Times New Roman" pitchFamily="18" charset="0"/>
              </a:rPr>
              <a:t>, с пузыревидной присоской на конце лапок. Как у всех представителей семейства настоящих </a:t>
            </a:r>
            <a:r>
              <a:rPr lang="ru-RU" sz="3400" dirty="0" err="1" smtClean="0">
                <a:latin typeface="Times New Roman" pitchFamily="18" charset="0"/>
                <a:cs typeface="Times New Roman" pitchFamily="18" charset="0"/>
              </a:rPr>
              <a:t>трипсов</a:t>
            </a:r>
            <a:r>
              <a:rPr lang="ru-RU" sz="3400" dirty="0" smtClean="0">
                <a:latin typeface="Times New Roman" pitchFamily="18" charset="0"/>
                <a:cs typeface="Times New Roman" pitchFamily="18" charset="0"/>
              </a:rPr>
              <a:t>, крылья узкие, на концах заостренные. На </a:t>
            </a:r>
            <a:r>
              <a:rPr lang="ru-RU" sz="3400" dirty="0" err="1" smtClean="0">
                <a:latin typeface="Times New Roman" pitchFamily="18" charset="0"/>
                <a:cs typeface="Times New Roman" pitchFamily="18" charset="0"/>
              </a:rPr>
              <a:t>костальном</a:t>
            </a:r>
            <a:r>
              <a:rPr lang="ru-RU" sz="3400" dirty="0" smtClean="0">
                <a:latin typeface="Times New Roman" pitchFamily="18" charset="0"/>
                <a:cs typeface="Times New Roman" pitchFamily="18" charset="0"/>
              </a:rPr>
              <a:t> крае крыла бахрома из длинных волос. Брюшко </a:t>
            </a:r>
            <a:r>
              <a:rPr lang="ru-RU" sz="3400" dirty="0" err="1" smtClean="0">
                <a:latin typeface="Times New Roman" pitchFamily="18" charset="0"/>
                <a:cs typeface="Times New Roman" pitchFamily="18" charset="0"/>
              </a:rPr>
              <a:t>десятичлениковое</a:t>
            </a:r>
            <a:r>
              <a:rPr lang="ru-RU"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pPr marL="0" indent="342900">
              <a:lnSpc>
                <a:spcPct val="120000"/>
              </a:lnSpc>
              <a:spcBef>
                <a:spcPts val="0"/>
              </a:spcBef>
              <a:buNone/>
            </a:pPr>
            <a:r>
              <a:rPr lang="ru-RU" sz="3400" b="1" dirty="0" smtClean="0">
                <a:latin typeface="Times New Roman" pitchFamily="18" charset="0"/>
                <a:cs typeface="Times New Roman" pitchFamily="18" charset="0"/>
              </a:rPr>
              <a:t>Половой </a:t>
            </a:r>
            <a:r>
              <a:rPr lang="ru-RU" sz="3400" b="1" dirty="0" smtClean="0">
                <a:latin typeface="Times New Roman" pitchFamily="18" charset="0"/>
                <a:cs typeface="Times New Roman" pitchFamily="18" charset="0"/>
              </a:rPr>
              <a:t>диморфизм.</a:t>
            </a:r>
            <a:endParaRPr lang="ru-RU" sz="3400" dirty="0" smtClean="0">
              <a:latin typeface="Times New Roman" pitchFamily="18" charset="0"/>
              <a:cs typeface="Times New Roman" pitchFamily="18" charset="0"/>
            </a:endParaRPr>
          </a:p>
          <a:p>
            <a:pPr marL="0" indent="342900">
              <a:lnSpc>
                <a:spcPct val="120000"/>
              </a:lnSpc>
              <a:spcBef>
                <a:spcPts val="0"/>
              </a:spcBef>
              <a:buNone/>
            </a:pPr>
            <a:r>
              <a:rPr lang="ru-RU" sz="3400" dirty="0" smtClean="0">
                <a:latin typeface="Times New Roman" pitchFamily="18" charset="0"/>
                <a:cs typeface="Times New Roman" pitchFamily="18" charset="0"/>
              </a:rPr>
              <a:t>Разнополые особи отличаются строением половых </a:t>
            </a:r>
            <a:r>
              <a:rPr lang="ru-RU" sz="3400" dirty="0" smtClean="0">
                <a:latin typeface="Times New Roman" pitchFamily="18" charset="0"/>
                <a:cs typeface="Times New Roman" pitchFamily="18" charset="0"/>
              </a:rPr>
              <a:t>органов.</a:t>
            </a:r>
            <a:endParaRPr lang="ru-RU" sz="3400" dirty="0" smtClean="0">
              <a:latin typeface="Times New Roman" pitchFamily="18" charset="0"/>
              <a:cs typeface="Times New Roman" pitchFamily="18" charset="0"/>
            </a:endParaRPr>
          </a:p>
          <a:p>
            <a:pPr marL="0" indent="342900">
              <a:lnSpc>
                <a:spcPct val="120000"/>
              </a:lnSpc>
              <a:spcBef>
                <a:spcPts val="0"/>
              </a:spcBef>
              <a:buNone/>
            </a:pPr>
            <a:r>
              <a:rPr lang="ru-RU" sz="3400" dirty="0" smtClean="0">
                <a:latin typeface="Times New Roman" pitchFamily="18" charset="0"/>
                <a:cs typeface="Times New Roman" pitchFamily="18" charset="0"/>
              </a:rPr>
              <a:t>Самец немного светлее </a:t>
            </a:r>
            <a:r>
              <a:rPr lang="ru-RU" sz="3400" dirty="0" smtClean="0">
                <a:latin typeface="Times New Roman" pitchFamily="18" charset="0"/>
                <a:cs typeface="Times New Roman" pitchFamily="18" charset="0"/>
              </a:rPr>
              <a:t>самки.</a:t>
            </a:r>
            <a:r>
              <a:rPr lang="ru-RU" sz="3400" dirty="0" smtClean="0">
                <a:latin typeface="Times New Roman" pitchFamily="18" charset="0"/>
                <a:cs typeface="Times New Roman" pitchFamily="18" charset="0"/>
              </a:rPr>
              <a:t> Роговые выросты на брюшке </a:t>
            </a:r>
            <a:r>
              <a:rPr lang="ru-RU" sz="3400" dirty="0" smtClean="0">
                <a:latin typeface="Times New Roman" pitchFamily="18" charset="0"/>
                <a:cs typeface="Times New Roman" pitchFamily="18" charset="0"/>
              </a:rPr>
              <a:t>отсутствуют.</a:t>
            </a:r>
            <a:endParaRPr lang="ru-RU" sz="3400" dirty="0" smtClean="0">
              <a:latin typeface="Times New Roman" pitchFamily="18" charset="0"/>
              <a:cs typeface="Times New Roman" pitchFamily="18" charset="0"/>
            </a:endParaRPr>
          </a:p>
          <a:p>
            <a:pPr marL="0" indent="342900">
              <a:lnSpc>
                <a:spcPct val="120000"/>
              </a:lnSpc>
              <a:spcBef>
                <a:spcPts val="0"/>
              </a:spcBef>
              <a:buNone/>
            </a:pPr>
            <a:r>
              <a:rPr lang="ru-RU" sz="3400" b="1" dirty="0" smtClean="0">
                <a:latin typeface="Times New Roman" pitchFamily="18" charset="0"/>
                <a:cs typeface="Times New Roman" pitchFamily="18" charset="0"/>
              </a:rPr>
              <a:t>Яйцо</a:t>
            </a:r>
            <a:r>
              <a:rPr lang="ru-RU" sz="3400" dirty="0" smtClean="0">
                <a:latin typeface="Times New Roman" pitchFamily="18" charset="0"/>
                <a:cs typeface="Times New Roman" pitchFamily="18" charset="0"/>
              </a:rPr>
              <a:t> бобовидной формы, светлое. Длина – 0,2 </a:t>
            </a:r>
            <a:r>
              <a:rPr lang="ru-RU" sz="3400" dirty="0" smtClean="0">
                <a:latin typeface="Times New Roman" pitchFamily="18" charset="0"/>
                <a:cs typeface="Times New Roman" pitchFamily="18" charset="0"/>
              </a:rPr>
              <a:t>мм.</a:t>
            </a:r>
            <a:endParaRPr lang="ru-RU" sz="3400" dirty="0" smtClean="0">
              <a:latin typeface="Times New Roman" pitchFamily="18" charset="0"/>
              <a:cs typeface="Times New Roman" pitchFamily="18" charset="0"/>
            </a:endParaRPr>
          </a:p>
          <a:p>
            <a:pPr marL="0" indent="342900">
              <a:lnSpc>
                <a:spcPct val="120000"/>
              </a:lnSpc>
              <a:spcBef>
                <a:spcPts val="0"/>
              </a:spcBef>
              <a:buNone/>
            </a:pPr>
            <a:r>
              <a:rPr lang="ru-RU" sz="3400" b="1" dirty="0" smtClean="0">
                <a:latin typeface="Times New Roman" pitchFamily="18" charset="0"/>
                <a:cs typeface="Times New Roman" pitchFamily="18" charset="0"/>
              </a:rPr>
              <a:t>Личинка</a:t>
            </a:r>
            <a:r>
              <a:rPr lang="ru-RU" sz="3400" dirty="0" smtClean="0">
                <a:latin typeface="Times New Roman" pitchFamily="18" charset="0"/>
                <a:cs typeface="Times New Roman" pitchFamily="18" charset="0"/>
              </a:rPr>
              <a:t> светло-желтая, </a:t>
            </a:r>
            <a:r>
              <a:rPr lang="ru-RU" sz="3400" dirty="0" err="1" smtClean="0">
                <a:latin typeface="Times New Roman" pitchFamily="18" charset="0"/>
                <a:cs typeface="Times New Roman" pitchFamily="18" charset="0"/>
              </a:rPr>
              <a:t>имагообразная</a:t>
            </a:r>
            <a:r>
              <a:rPr lang="ru-RU" sz="3400"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 Как и у всех представителей семейства настоящих </a:t>
            </a:r>
            <a:r>
              <a:rPr lang="ru-RU" sz="3400" dirty="0" err="1" smtClean="0">
                <a:latin typeface="Times New Roman" pitchFamily="18" charset="0"/>
                <a:cs typeface="Times New Roman" pitchFamily="18" charset="0"/>
              </a:rPr>
              <a:t>трипсов</a:t>
            </a:r>
            <a:r>
              <a:rPr lang="ru-RU" sz="3400" dirty="0" smtClean="0">
                <a:latin typeface="Times New Roman" pitchFamily="18" charset="0"/>
                <a:cs typeface="Times New Roman" pitchFamily="18" charset="0"/>
              </a:rPr>
              <a:t>, усики личинок </a:t>
            </a:r>
            <a:r>
              <a:rPr lang="ru-RU" sz="3400" dirty="0" err="1" smtClean="0">
                <a:latin typeface="Times New Roman" pitchFamily="18" charset="0"/>
                <a:cs typeface="Times New Roman" pitchFamily="18" charset="0"/>
              </a:rPr>
              <a:t>шестичлениковые</a:t>
            </a:r>
            <a:r>
              <a:rPr lang="ru-RU" sz="3400" dirty="0" smtClean="0">
                <a:latin typeface="Times New Roman" pitchFamily="18" charset="0"/>
                <a:cs typeface="Times New Roman" pitchFamily="18" charset="0"/>
              </a:rPr>
              <a:t>. Некоторые членики усиков подразделены вторичными кольцами, перед вершиной четвертого членика косая бороздка. У личинки первого возраста на нижней стороне второго членика усиков очень длинная щетинка. Усики личинки второго возраста менее вытянуты</a:t>
            </a:r>
          </a:p>
          <a:p>
            <a:pPr marL="0" indent="342900">
              <a:lnSpc>
                <a:spcPct val="120000"/>
              </a:lnSpc>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329642" cy="6357982"/>
          </a:xfrm>
        </p:spPr>
        <p:txBody>
          <a:bodyPr>
            <a:normAutofit fontScale="47500" lnSpcReduction="20000"/>
          </a:bodyPr>
          <a:lstStyle/>
          <a:p>
            <a:pPr marL="0" indent="342900">
              <a:lnSpc>
                <a:spcPct val="120000"/>
              </a:lnSpc>
              <a:spcBef>
                <a:spcPts val="0"/>
              </a:spcBef>
              <a:buNone/>
            </a:pPr>
            <a:r>
              <a:rPr lang="ru-RU" sz="3400" b="1" dirty="0" smtClean="0">
                <a:latin typeface="Times New Roman" pitchFamily="18" charset="0"/>
                <a:cs typeface="Times New Roman" pitchFamily="18" charset="0"/>
              </a:rPr>
              <a:t>Вредоносность</a:t>
            </a:r>
          </a:p>
          <a:p>
            <a:pPr marL="0" indent="342900">
              <a:lnSpc>
                <a:spcPct val="120000"/>
              </a:lnSpc>
              <a:spcBef>
                <a:spcPts val="0"/>
              </a:spcBef>
              <a:buNone/>
            </a:pPr>
            <a:r>
              <a:rPr lang="ru-RU" sz="3400" dirty="0" err="1" smtClean="0">
                <a:latin typeface="Times New Roman" pitchFamily="18" charset="0"/>
                <a:cs typeface="Times New Roman" pitchFamily="18" charset="0"/>
              </a:rPr>
              <a:t>Трипс</a:t>
            </a:r>
            <a:r>
              <a:rPr lang="ru-RU" sz="3400" dirty="0" smtClean="0">
                <a:latin typeface="Times New Roman" pitchFamily="18" charset="0"/>
                <a:cs typeface="Times New Roman" pitchFamily="18" charset="0"/>
              </a:rPr>
              <a:t> западный цветочный – карантинный вид, ограниченно распространенный на территории РФ. Вредит более чем 300 видам растений из различных семейств. Предпочитает хризантемы, розы, герберы, цинерарии, </a:t>
            </a:r>
            <a:r>
              <a:rPr lang="ru-RU" sz="3400" dirty="0" err="1" smtClean="0">
                <a:latin typeface="Times New Roman" pitchFamily="18" charset="0"/>
                <a:cs typeface="Times New Roman" pitchFamily="18" charset="0"/>
              </a:rPr>
              <a:t>гипсофилы</a:t>
            </a:r>
            <a:r>
              <a:rPr lang="ru-RU" sz="3400" dirty="0" smtClean="0">
                <a:latin typeface="Times New Roman" pitchFamily="18" charset="0"/>
                <a:cs typeface="Times New Roman" pitchFamily="18" charset="0"/>
              </a:rPr>
              <a:t>, огурцы. Личинки и имаго питаются клеточным соком. Сначала это вызывает возникновение желтых некротических пятен и серебристых штрихов. При нарастании численности вредителя появляются некрозы и отмирают участки растительной ткани.</a:t>
            </a:r>
          </a:p>
          <a:p>
            <a:pPr marL="0" indent="457200">
              <a:lnSpc>
                <a:spcPct val="120000"/>
              </a:lnSpc>
              <a:spcBef>
                <a:spcPts val="0"/>
              </a:spcBef>
              <a:buNone/>
            </a:pPr>
            <a:r>
              <a:rPr lang="ru-RU" sz="3400" dirty="0" smtClean="0">
                <a:latin typeface="Times New Roman" pitchFamily="18" charset="0"/>
                <a:cs typeface="Times New Roman" pitchFamily="18" charset="0"/>
              </a:rPr>
              <a:t>В результате у цветочных культур ухудшается декоративность, а у овощных снижается общая урожайность и качество плодов.</a:t>
            </a:r>
          </a:p>
          <a:p>
            <a:pPr marL="0" indent="457200">
              <a:lnSpc>
                <a:spcPct val="120000"/>
              </a:lnSpc>
              <a:spcBef>
                <a:spcPts val="0"/>
              </a:spcBef>
              <a:buNone/>
            </a:pPr>
            <a:r>
              <a:rPr lang="ru-RU" sz="3400" dirty="0" smtClean="0">
                <a:latin typeface="Times New Roman" pitchFamily="18" charset="0"/>
                <a:cs typeface="Times New Roman" pitchFamily="18" charset="0"/>
              </a:rPr>
              <a:t>Распространяется вредитель с посадочным материалом, срезанными цветами, тарой, транспортом, орудиями производства</a:t>
            </a:r>
            <a:r>
              <a:rPr lang="ru-RU" sz="3400" dirty="0" smtClean="0">
                <a:latin typeface="Times New Roman" pitchFamily="18" charset="0"/>
                <a:cs typeface="Times New Roman" pitchFamily="18" charset="0"/>
              </a:rPr>
              <a:t>.</a:t>
            </a:r>
            <a:r>
              <a:rPr lang="ru-RU" sz="3400" b="1" dirty="0" smtClean="0">
                <a:latin typeface="Times New Roman" pitchFamily="18" charset="0"/>
                <a:cs typeface="Times New Roman" pitchFamily="18" charset="0"/>
              </a:rPr>
              <a:t> </a:t>
            </a:r>
            <a:endParaRPr lang="ru-RU" sz="3400" b="1" dirty="0" smtClean="0">
              <a:latin typeface="Times New Roman" pitchFamily="18" charset="0"/>
              <a:cs typeface="Times New Roman" pitchFamily="18" charset="0"/>
            </a:endParaRPr>
          </a:p>
          <a:p>
            <a:pPr marL="0" indent="457200">
              <a:lnSpc>
                <a:spcPct val="120000"/>
              </a:lnSpc>
              <a:spcBef>
                <a:spcPts val="0"/>
              </a:spcBef>
              <a:buNone/>
            </a:pPr>
            <a:endParaRPr lang="ru-RU" sz="3400" b="1" dirty="0" smtClean="0">
              <a:latin typeface="Times New Roman" pitchFamily="18" charset="0"/>
              <a:cs typeface="Times New Roman" pitchFamily="18" charset="0"/>
            </a:endParaRPr>
          </a:p>
          <a:p>
            <a:pPr marL="0" indent="457200">
              <a:lnSpc>
                <a:spcPct val="120000"/>
              </a:lnSpc>
              <a:spcBef>
                <a:spcPts val="0"/>
              </a:spcBef>
              <a:buNone/>
            </a:pPr>
            <a:r>
              <a:rPr lang="ru-RU" sz="3400" b="1" dirty="0" smtClean="0">
                <a:latin typeface="Times New Roman" pitchFamily="18" charset="0"/>
                <a:cs typeface="Times New Roman" pitchFamily="18" charset="0"/>
              </a:rPr>
              <a:t>Меры </a:t>
            </a:r>
            <a:r>
              <a:rPr lang="ru-RU" sz="3400" b="1" dirty="0" smtClean="0">
                <a:latin typeface="Times New Roman" pitchFamily="18" charset="0"/>
                <a:cs typeface="Times New Roman" pitchFamily="18" charset="0"/>
              </a:rPr>
              <a:t>борьбы</a:t>
            </a:r>
          </a:p>
          <a:p>
            <a:pPr marL="0" indent="457200">
              <a:lnSpc>
                <a:spcPct val="120000"/>
              </a:lnSpc>
              <a:spcBef>
                <a:spcPts val="0"/>
              </a:spcBef>
              <a:buNone/>
            </a:pPr>
            <a:r>
              <a:rPr lang="ru-RU" sz="3400" b="1" dirty="0" smtClean="0">
                <a:latin typeface="Times New Roman" pitchFamily="18" charset="0"/>
                <a:cs typeface="Times New Roman" pitchFamily="18" charset="0"/>
              </a:rPr>
              <a:t>Агротехнические способы</a:t>
            </a:r>
          </a:p>
          <a:p>
            <a:pPr marL="0" indent="457200">
              <a:lnSpc>
                <a:spcPct val="120000"/>
              </a:lnSpc>
              <a:spcBef>
                <a:spcPts val="0"/>
              </a:spcBef>
              <a:buNone/>
            </a:pPr>
            <a:r>
              <a:rPr lang="ru-RU" sz="3400" dirty="0" smtClean="0">
                <a:latin typeface="Times New Roman" pitchFamily="18" charset="0"/>
                <a:cs typeface="Times New Roman" pitchFamily="18" charset="0"/>
              </a:rPr>
              <a:t>Точное соблюдение организационно-хозяйственных мероприятий по выращиванию кормовых растений западного цветочного </a:t>
            </a:r>
            <a:r>
              <a:rPr lang="ru-RU" sz="3400" dirty="0" err="1" smtClean="0">
                <a:latin typeface="Times New Roman" pitchFamily="18" charset="0"/>
                <a:cs typeface="Times New Roman" pitchFamily="18" charset="0"/>
              </a:rPr>
              <a:t>трипса</a:t>
            </a:r>
            <a:r>
              <a:rPr lang="ru-RU" sz="3400" dirty="0" smtClean="0">
                <a:latin typeface="Times New Roman" pitchFamily="18" charset="0"/>
                <a:cs typeface="Times New Roman" pitchFamily="18" charset="0"/>
              </a:rPr>
              <a:t>.</a:t>
            </a:r>
            <a:endParaRPr lang="ru-RU" sz="3400" dirty="0" smtClean="0">
              <a:latin typeface="Times New Roman" pitchFamily="18" charset="0"/>
              <a:cs typeface="Times New Roman" pitchFamily="18" charset="0"/>
            </a:endParaRPr>
          </a:p>
          <a:p>
            <a:pPr marL="0" indent="457200">
              <a:lnSpc>
                <a:spcPct val="120000"/>
              </a:lnSpc>
              <a:spcBef>
                <a:spcPts val="0"/>
              </a:spcBef>
              <a:buNone/>
            </a:pPr>
            <a:r>
              <a:rPr lang="ru-RU" sz="3400" b="1" dirty="0" smtClean="0">
                <a:latin typeface="Times New Roman" pitchFamily="18" charset="0"/>
                <a:cs typeface="Times New Roman" pitchFamily="18" charset="0"/>
              </a:rPr>
              <a:t>Химический способ</a:t>
            </a:r>
          </a:p>
          <a:p>
            <a:pPr marL="0" indent="457200">
              <a:lnSpc>
                <a:spcPct val="120000"/>
              </a:lnSpc>
              <a:spcBef>
                <a:spcPts val="0"/>
              </a:spcBef>
              <a:buNone/>
            </a:pPr>
            <a:r>
              <a:rPr lang="ru-RU" sz="3400" dirty="0" smtClean="0">
                <a:latin typeface="Times New Roman" pitchFamily="18" charset="0"/>
                <a:cs typeface="Times New Roman" pitchFamily="18" charset="0"/>
              </a:rPr>
              <a:t>Своевременное опрыскивание растений </a:t>
            </a:r>
            <a:r>
              <a:rPr lang="ru-RU" sz="3400" dirty="0" err="1" smtClean="0">
                <a:latin typeface="Times New Roman" pitchFamily="18" charset="0"/>
                <a:cs typeface="Times New Roman" pitchFamily="18" charset="0"/>
              </a:rPr>
              <a:t>неоникотиноидами</a:t>
            </a:r>
            <a:r>
              <a:rPr lang="ru-RU" sz="3400" dirty="0" smtClean="0">
                <a:latin typeface="Times New Roman" pitchFamily="18" charset="0"/>
                <a:cs typeface="Times New Roman" pitchFamily="18" charset="0"/>
              </a:rPr>
              <a:t> и другими </a:t>
            </a:r>
            <a:r>
              <a:rPr lang="ru-RU" sz="3400" dirty="0" smtClean="0">
                <a:latin typeface="Times New Roman" pitchFamily="18" charset="0"/>
                <a:cs typeface="Times New Roman" pitchFamily="18" charset="0"/>
              </a:rPr>
              <a:t>инсектицидами.</a:t>
            </a:r>
            <a:endParaRPr lang="ru-RU" sz="3400" dirty="0" smtClean="0">
              <a:latin typeface="Times New Roman" pitchFamily="18" charset="0"/>
              <a:cs typeface="Times New Roman" pitchFamily="18" charset="0"/>
            </a:endParaRPr>
          </a:p>
          <a:p>
            <a:pPr marL="0" indent="457200">
              <a:lnSpc>
                <a:spcPct val="120000"/>
              </a:lnSpc>
              <a:spcBef>
                <a:spcPts val="0"/>
              </a:spcBef>
              <a:buNone/>
            </a:pPr>
            <a:r>
              <a:rPr lang="ru-RU" sz="3400" dirty="0" smtClean="0">
                <a:latin typeface="Times New Roman" pitchFamily="18" charset="0"/>
                <a:cs typeface="Times New Roman" pitchFamily="18" charset="0"/>
              </a:rPr>
              <a:t>Биологический способ борьбы</a:t>
            </a:r>
          </a:p>
          <a:p>
            <a:pPr marL="0" indent="457200">
              <a:lnSpc>
                <a:spcPct val="120000"/>
              </a:lnSpc>
              <a:spcBef>
                <a:spcPts val="0"/>
              </a:spcBef>
              <a:buNone/>
            </a:pPr>
            <a:r>
              <a:rPr lang="ru-RU" sz="3400" dirty="0" smtClean="0">
                <a:latin typeface="Times New Roman" pitchFamily="18" charset="0"/>
                <a:cs typeface="Times New Roman" pitchFamily="18" charset="0"/>
              </a:rPr>
              <a:t>Опрыскивание растений биологическими </a:t>
            </a:r>
            <a:r>
              <a:rPr lang="ru-RU" sz="3400" dirty="0" smtClean="0">
                <a:latin typeface="Times New Roman" pitchFamily="18" charset="0"/>
                <a:cs typeface="Times New Roman" pitchFamily="18" charset="0"/>
              </a:rPr>
              <a:t>пестицидами</a:t>
            </a:r>
            <a:r>
              <a:rPr lang="ru-RU" sz="3400" dirty="0" smtClean="0">
                <a:latin typeface="Times New Roman" pitchFamily="18" charset="0"/>
                <a:cs typeface="Times New Roman" pitchFamily="18" charset="0"/>
              </a:rPr>
              <a:t>.</a:t>
            </a:r>
          </a:p>
          <a:p>
            <a:pPr marL="0" indent="457200">
              <a:lnSpc>
                <a:spcPct val="120000"/>
              </a:lnSpc>
              <a:spcBef>
                <a:spcPts val="0"/>
              </a:spcBef>
              <a:buNone/>
            </a:pPr>
            <a:r>
              <a:rPr lang="ru-RU" sz="3400" b="1" dirty="0" smtClean="0">
                <a:latin typeface="Times New Roman" pitchFamily="18" charset="0"/>
                <a:cs typeface="Times New Roman" pitchFamily="18" charset="0"/>
              </a:rPr>
              <a:t>Карантинные меры</a:t>
            </a:r>
          </a:p>
          <a:p>
            <a:pPr marL="0" indent="457200">
              <a:lnSpc>
                <a:spcPct val="120000"/>
              </a:lnSpc>
              <a:spcBef>
                <a:spcPts val="0"/>
              </a:spcBef>
              <a:buNone/>
            </a:pPr>
            <a:r>
              <a:rPr lang="ru-RU" sz="3400" dirty="0" smtClean="0">
                <a:latin typeface="Times New Roman" pitchFamily="18" charset="0"/>
                <a:cs typeface="Times New Roman" pitchFamily="18" charset="0"/>
              </a:rPr>
              <a:t>Контроль в пунктах ввоза растительной продукции и посадочного материала, поступающего в хозяйства закрытого грунта.</a:t>
            </a:r>
          </a:p>
          <a:p>
            <a:pPr marL="0" indent="457200">
              <a:lnSpc>
                <a:spcPct val="120000"/>
              </a:lnSpc>
              <a:spcBef>
                <a:spcPts val="0"/>
              </a:spcBef>
              <a:buNone/>
            </a:pPr>
            <a:r>
              <a:rPr lang="ru-RU" sz="3400" dirty="0" smtClean="0">
                <a:latin typeface="Times New Roman" pitchFamily="18" charset="0"/>
                <a:cs typeface="Times New Roman" pitchFamily="18" charset="0"/>
              </a:rPr>
              <a:t>Систематическое обследование тепличных хозяйств</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6357982"/>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Развитие</a:t>
            </a:r>
          </a:p>
          <a:p>
            <a:pPr marL="0" indent="342900">
              <a:lnSpc>
                <a:spcPct val="120000"/>
              </a:lnSpc>
              <a:spcBef>
                <a:spcPts val="0"/>
              </a:spcBef>
              <a:buNone/>
            </a:pPr>
            <a:r>
              <a:rPr lang="ru-RU" b="1" dirty="0" smtClean="0">
                <a:latin typeface="Times New Roman" pitchFamily="18" charset="0"/>
                <a:cs typeface="Times New Roman" pitchFamily="18" charset="0"/>
              </a:rPr>
              <a:t>Имаго</a:t>
            </a:r>
            <a:r>
              <a:rPr lang="ru-RU" dirty="0" smtClean="0">
                <a:latin typeface="Times New Roman" pitchFamily="18" charset="0"/>
                <a:cs typeface="Times New Roman" pitchFamily="18" charset="0"/>
              </a:rPr>
              <a:t>. Муха выходит из </a:t>
            </a:r>
            <a:r>
              <a:rPr lang="ru-RU" dirty="0" err="1" smtClean="0">
                <a:latin typeface="Times New Roman" pitchFamily="18" charset="0"/>
                <a:cs typeface="Times New Roman" pitchFamily="18" charset="0"/>
              </a:rPr>
              <a:t>пупария</a:t>
            </a:r>
            <a:r>
              <a:rPr lang="ru-RU" dirty="0" smtClean="0">
                <a:latin typeface="Times New Roman" pitchFamily="18" charset="0"/>
                <a:cs typeface="Times New Roman" pitchFamily="18" charset="0"/>
              </a:rPr>
              <a:t>.</a:t>
            </a:r>
          </a:p>
          <a:p>
            <a:pPr marL="0" indent="342900">
              <a:lnSpc>
                <a:spcPct val="120000"/>
              </a:lnSpc>
              <a:spcBef>
                <a:spcPts val="0"/>
              </a:spcBef>
              <a:buNone/>
            </a:pPr>
            <a:r>
              <a:rPr lang="ru-RU" b="1" dirty="0" smtClean="0">
                <a:latin typeface="Times New Roman" pitchFamily="18" charset="0"/>
                <a:cs typeface="Times New Roman" pitchFamily="18" charset="0"/>
              </a:rPr>
              <a:t>Период спаривания</a:t>
            </a:r>
            <a:r>
              <a:rPr lang="ru-RU" dirty="0" smtClean="0">
                <a:latin typeface="Times New Roman" pitchFamily="18" charset="0"/>
                <a:cs typeface="Times New Roman" pitchFamily="18" charset="0"/>
              </a:rPr>
              <a:t> заканчивается откладыванием самкой яиц в вызревающие плоды. Самка пронзает кожицу плода яйцекладом и откладывает 1-20 яиц. Иногда самки откладывают яйца в одну и ту же полость. Плодовитость одной самки доходит до 300 яиц.</a:t>
            </a:r>
          </a:p>
          <a:p>
            <a:pPr marL="0" indent="342900">
              <a:lnSpc>
                <a:spcPct val="120000"/>
              </a:lnSpc>
              <a:spcBef>
                <a:spcPts val="0"/>
              </a:spcBef>
              <a:buNone/>
            </a:pPr>
            <a:r>
              <a:rPr lang="ru-RU" b="1" dirty="0" smtClean="0">
                <a:latin typeface="Times New Roman" pitchFamily="18" charset="0"/>
                <a:cs typeface="Times New Roman" pitchFamily="18" charset="0"/>
              </a:rPr>
              <a:t>Яйцо</a:t>
            </a:r>
            <a:r>
              <a:rPr lang="ru-RU" dirty="0" smtClean="0">
                <a:latin typeface="Times New Roman" pitchFamily="18" charset="0"/>
                <a:cs typeface="Times New Roman" pitchFamily="18" charset="0"/>
              </a:rPr>
              <a:t>. Эмбриональное развитие занимает один – два дня.</a:t>
            </a:r>
          </a:p>
          <a:p>
            <a:pPr marL="0" indent="342900">
              <a:lnSpc>
                <a:spcPct val="120000"/>
              </a:lnSpc>
              <a:spcBef>
                <a:spcPts val="0"/>
              </a:spcBef>
              <a:buNone/>
            </a:pPr>
            <a:r>
              <a:rPr lang="ru-RU" b="1" dirty="0" smtClean="0">
                <a:latin typeface="Times New Roman" pitchFamily="18" charset="0"/>
                <a:cs typeface="Times New Roman" pitchFamily="18" charset="0"/>
              </a:rPr>
              <a:t>Личинка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отрождается</a:t>
            </a:r>
            <a:r>
              <a:rPr lang="ru-RU" dirty="0" smtClean="0">
                <a:latin typeface="Times New Roman" pitchFamily="18" charset="0"/>
                <a:cs typeface="Times New Roman" pitchFamily="18" charset="0"/>
              </a:rPr>
              <a:t> размером 1 мм. По мере загнивания мякоти она продвигается внутрь плода. Питание длится 14 –21 день. Поврежденные плоды опадают раньше положенного срока. Из упавшего, разрушившегося плода личинка уходит в поверхностные слои почвы, где окукливается. Личика обладает способностью совершать прыжки, и </a:t>
            </a:r>
            <a:r>
              <a:rPr lang="ru-RU" dirty="0" err="1" smtClean="0">
                <a:latin typeface="Times New Roman" pitchFamily="18" charset="0"/>
                <a:cs typeface="Times New Roman" pitchFamily="18" charset="0"/>
              </a:rPr>
              <a:t>пупарии</a:t>
            </a:r>
            <a:r>
              <a:rPr lang="ru-RU" dirty="0" smtClean="0">
                <a:latin typeface="Times New Roman" pitchFamily="18" charset="0"/>
                <a:cs typeface="Times New Roman" pitchFamily="18" charset="0"/>
              </a:rPr>
              <a:t> обнаруживают в радиусе до трех метров от упавшего плода.</a:t>
            </a:r>
          </a:p>
          <a:p>
            <a:pPr marL="0" indent="342900">
              <a:lnSpc>
                <a:spcPct val="120000"/>
              </a:lnSpc>
              <a:spcBef>
                <a:spcPts val="0"/>
              </a:spcBef>
              <a:buNone/>
            </a:pPr>
            <a:r>
              <a:rPr lang="ru-RU" b="1" dirty="0" smtClean="0">
                <a:latin typeface="Times New Roman" pitchFamily="18" charset="0"/>
                <a:cs typeface="Times New Roman" pitchFamily="18" charset="0"/>
              </a:rPr>
              <a:t>Куколка (</a:t>
            </a:r>
            <a:r>
              <a:rPr lang="ru-RU" b="1" dirty="0" err="1" smtClean="0">
                <a:latin typeface="Times New Roman" pitchFamily="18" charset="0"/>
                <a:cs typeface="Times New Roman" pitchFamily="18" charset="0"/>
              </a:rPr>
              <a:t>пупарий</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Продолжительность этой фазы, как и всего периода развития поколения, зависит от климата.</a:t>
            </a:r>
          </a:p>
          <a:p>
            <a:pPr marL="0" indent="342900">
              <a:lnSpc>
                <a:spcPct val="120000"/>
              </a:lnSpc>
              <a:spcBef>
                <a:spcPts val="0"/>
              </a:spcBef>
              <a:buNone/>
            </a:pPr>
            <a:r>
              <a:rPr lang="ru-RU" b="1" dirty="0" smtClean="0">
                <a:latin typeface="Times New Roman" pitchFamily="18" charset="0"/>
                <a:cs typeface="Times New Roman" pitchFamily="18" charset="0"/>
              </a:rPr>
              <a:t>Особенности развития</a:t>
            </a:r>
            <a:r>
              <a:rPr lang="ru-RU" dirty="0" smtClean="0">
                <a:latin typeface="Times New Roman" pitchFamily="18" charset="0"/>
                <a:cs typeface="Times New Roman" pitchFamily="18" charset="0"/>
              </a:rPr>
              <a:t>. При показателях влажности воздуха 70% и температуры +26°C развитие насекомого от фазы эмбриона до имаго протекает за 18–20 суток, при +21°C – за примерно 40–70 дней, при +16°C – за 100 суток. Например, на севере Франции средиземноморская плодовая муха развивается за 40 дней. На Гавайях размножение вредителя непрерывно и в год насчитывается 15–16 генераций. В Александрии, Бразилии и на Кипре – 8–9 генераций, в Италии – 6–7 генераций, а в Западной Германии и Австрии – 2 генерации в год.</a:t>
            </a:r>
          </a:p>
          <a:p>
            <a:pPr marL="0" indent="342900">
              <a:lnSpc>
                <a:spcPct val="120000"/>
              </a:lnSpc>
              <a:spcBef>
                <a:spcPts val="0"/>
              </a:spcBef>
              <a:buNone/>
            </a:pP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72518" cy="6286544"/>
          </a:xfrm>
        </p:spPr>
        <p:txBody>
          <a:bodyPr>
            <a:normAutofit fontScale="5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Вредоносность</a:t>
            </a:r>
          </a:p>
          <a:p>
            <a:pPr marL="0" indent="342900">
              <a:lnSpc>
                <a:spcPct val="120000"/>
              </a:lnSpc>
              <a:spcBef>
                <a:spcPts val="0"/>
              </a:spcBef>
              <a:buNone/>
            </a:pPr>
            <a:r>
              <a:rPr lang="ru-RU" dirty="0" smtClean="0">
                <a:latin typeface="Times New Roman" pitchFamily="18" charset="0"/>
                <a:cs typeface="Times New Roman" pitchFamily="18" charset="0"/>
              </a:rPr>
              <a:t>Средиземноморская плодовая муха относится к наиболее опасным и вредоносным видам во всех регионах, где культивируют растения, пригодные для ее питания, и где она может акклиматизироваться.</a:t>
            </a:r>
          </a:p>
          <a:p>
            <a:pPr marL="0" indent="342900">
              <a:lnSpc>
                <a:spcPct val="120000"/>
              </a:lnSpc>
              <a:spcBef>
                <a:spcPts val="0"/>
              </a:spcBef>
              <a:buNone/>
            </a:pPr>
            <a:r>
              <a:rPr lang="ru-RU" dirty="0" smtClean="0">
                <a:latin typeface="Times New Roman" pitchFamily="18" charset="0"/>
                <a:cs typeface="Times New Roman" pitchFamily="18" charset="0"/>
              </a:rPr>
              <a:t>В качестве кормовых вредителю подходит более чем 200 видов различных растений, среди которых цитрусовые, бананы, инжир, гранаты, персики, абрикосы, сливы, айва, виноград, томаты, баклажаны, перец. Личинки кормятся мякотью плодов и вызывают их опадение. Повреждение кожуры при яйцекладке способствует развитию плесени и гниению плодов.</a:t>
            </a:r>
          </a:p>
          <a:p>
            <a:pPr marL="0" indent="342900">
              <a:lnSpc>
                <a:spcPct val="120000"/>
              </a:lnSpc>
              <a:spcBef>
                <a:spcPts val="0"/>
              </a:spcBef>
              <a:buNone/>
            </a:pPr>
            <a:endParaRPr lang="ru-RU" b="1" dirty="0" smtClean="0">
              <a:latin typeface="Times New Roman" pitchFamily="18" charset="0"/>
              <a:cs typeface="Times New Roman" pitchFamily="18" charset="0"/>
            </a:endParaRPr>
          </a:p>
          <a:p>
            <a:pPr marL="0" indent="342900">
              <a:lnSpc>
                <a:spcPct val="120000"/>
              </a:lnSpc>
              <a:spcBef>
                <a:spcPts val="0"/>
              </a:spcBef>
              <a:buNone/>
            </a:pPr>
            <a:r>
              <a:rPr lang="ru-RU" b="1" dirty="0" smtClean="0">
                <a:latin typeface="Times New Roman" pitchFamily="18" charset="0"/>
                <a:cs typeface="Times New Roman" pitchFamily="18" charset="0"/>
              </a:rPr>
              <a:t>Борьба</a:t>
            </a:r>
          </a:p>
          <a:p>
            <a:pPr marL="0" indent="342900">
              <a:lnSpc>
                <a:spcPct val="120000"/>
              </a:lnSpc>
              <a:spcBef>
                <a:spcPts val="0"/>
              </a:spcBef>
              <a:buNone/>
            </a:pPr>
            <a:r>
              <a:rPr lang="ru-RU" b="1" dirty="0" smtClean="0">
                <a:latin typeface="Times New Roman" pitchFamily="18" charset="0"/>
                <a:cs typeface="Times New Roman" pitchFamily="18" charset="0"/>
              </a:rPr>
              <a:t>Карантинные мероприятия</a:t>
            </a:r>
            <a:r>
              <a:rPr lang="ru-RU" dirty="0" smtClean="0">
                <a:latin typeface="Times New Roman" pitchFamily="18" charset="0"/>
                <a:cs typeface="Times New Roman" pitchFamily="18" charset="0"/>
              </a:rPr>
              <a:t>. Проводят тщательный досмотр и последующую экспертизу повреждаемых плодов в пунктах ввоза.</a:t>
            </a:r>
          </a:p>
          <a:p>
            <a:pPr marL="0" indent="342900">
              <a:lnSpc>
                <a:spcPct val="120000"/>
              </a:lnSpc>
              <a:spcBef>
                <a:spcPts val="0"/>
              </a:spcBef>
              <a:buNone/>
            </a:pPr>
            <a:r>
              <a:rPr lang="ru-RU" dirty="0" smtClean="0">
                <a:latin typeface="Times New Roman" pitchFamily="18" charset="0"/>
                <a:cs typeface="Times New Roman" pitchFamily="18" charset="0"/>
              </a:rPr>
              <a:t>Необходимо неукоснительное соблюдение регламента сроков завоза продукции. Например, в районы возможной акклиматизации насекомого цитрусовые запрещают ввозить с 1 апреля до 1 октября, а в остальное время ввоз допустим только после обеззараживания.</a:t>
            </a:r>
          </a:p>
          <a:p>
            <a:pPr marL="0" indent="342900">
              <a:lnSpc>
                <a:spcPct val="120000"/>
              </a:lnSpc>
              <a:spcBef>
                <a:spcPts val="0"/>
              </a:spcBef>
              <a:buNone/>
            </a:pPr>
            <a:r>
              <a:rPr lang="ru-RU" b="1" dirty="0" smtClean="0">
                <a:latin typeface="Times New Roman" pitchFamily="18" charset="0"/>
                <a:cs typeface="Times New Roman" pitchFamily="18" charset="0"/>
              </a:rPr>
              <a:t>Агротехнические мероприятия</a:t>
            </a:r>
            <a:r>
              <a:rPr lang="ru-RU" dirty="0" smtClean="0">
                <a:latin typeface="Times New Roman" pitchFamily="18" charset="0"/>
                <a:cs typeface="Times New Roman" pitchFamily="18" charset="0"/>
              </a:rPr>
              <a:t>. Сбор опавших и зараженных плодов в очагах вредителя с последующим их уничтожением.</a:t>
            </a:r>
          </a:p>
          <a:p>
            <a:pPr marL="0" indent="342900">
              <a:lnSpc>
                <a:spcPct val="120000"/>
              </a:lnSpc>
              <a:spcBef>
                <a:spcPts val="0"/>
              </a:spcBef>
              <a:buNone/>
            </a:pPr>
            <a:r>
              <a:rPr lang="ru-RU" b="1" dirty="0" smtClean="0">
                <a:latin typeface="Times New Roman" pitchFamily="18" charset="0"/>
                <a:cs typeface="Times New Roman" pitchFamily="18" charset="0"/>
              </a:rPr>
              <a:t>Химический способ</a:t>
            </a:r>
            <a:r>
              <a:rPr lang="ru-RU" dirty="0" smtClean="0">
                <a:latin typeface="Times New Roman" pitchFamily="18" charset="0"/>
                <a:cs typeface="Times New Roman" pitchFamily="18" charset="0"/>
              </a:rPr>
              <a:t> заключается в проведении фумигации ввозимой продукции неорганическими фумигантами.</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429420"/>
          </a:xfrm>
        </p:spPr>
        <p:txBody>
          <a:bodyPr/>
          <a:lstStyle/>
          <a:p>
            <a:pPr marL="0" indent="342900">
              <a:spcBef>
                <a:spcPts val="0"/>
              </a:spcBef>
              <a:buNone/>
            </a:pPr>
            <a:r>
              <a:rPr lang="ru-RU" b="1" i="1" dirty="0" smtClean="0">
                <a:latin typeface="Times New Roman" pitchFamily="18" charset="0"/>
                <a:cs typeface="Times New Roman" pitchFamily="18" charset="0"/>
              </a:rPr>
              <a:t>Тутовая щитовка - </a:t>
            </a:r>
            <a:r>
              <a:rPr lang="en-US" b="1" i="1" dirty="0" err="1" smtClean="0">
                <a:latin typeface="Times New Roman" pitchFamily="18" charset="0"/>
                <a:cs typeface="Times New Roman" pitchFamily="18" charset="0"/>
              </a:rPr>
              <a:t>Pseudaulacaspis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pentagona</a:t>
            </a:r>
            <a:r>
              <a:rPr lang="ru-RU"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опасный вредитель-полифаг, способна наносить вред шелковице, косточковым плодовым, плантациям чая. Сильно вредит персикам и черешне в Турции. В год обычно развиваются два поколения. Зимний период переживают оплодотворенные самки. Превращение неполное, половой диморфизм ярко выражен.</a:t>
            </a:r>
          </a:p>
          <a:p>
            <a:pPr marL="0" indent="342900">
              <a:spcBef>
                <a:spcPts val="0"/>
              </a:spcBef>
              <a:buNone/>
            </a:pPr>
            <a:r>
              <a:rPr lang="ru-RU" dirty="0" smtClean="0">
                <a:latin typeface="Times New Roman" pitchFamily="18" charset="0"/>
                <a:cs typeface="Times New Roman" pitchFamily="18" charset="0"/>
              </a:rPr>
              <a:t>Жизнедеятельность вредителя вызывает ослабление растений, снижение урожайности и товарной ценности плодов.</a:t>
            </a:r>
          </a:p>
          <a:p>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щитовка.jpeg"/>
          <p:cNvPicPr>
            <a:picLocks noGrp="1" noChangeAspect="1"/>
          </p:cNvPicPr>
          <p:nvPr>
            <p:ph idx="1"/>
          </p:nvPr>
        </p:nvPicPr>
        <p:blipFill>
          <a:blip r:embed="rId2"/>
          <a:stretch>
            <a:fillRect/>
          </a:stretch>
        </p:blipFill>
        <p:spPr>
          <a:xfrm>
            <a:off x="574780" y="428604"/>
            <a:ext cx="7158572" cy="585791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85728"/>
            <a:ext cx="8543956" cy="6429420"/>
          </a:xfrm>
        </p:spPr>
        <p:txBody>
          <a:bodyPr>
            <a:normAutofit fontScale="4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Морфология</a:t>
            </a:r>
          </a:p>
          <a:p>
            <a:pPr marL="0" indent="342900">
              <a:lnSpc>
                <a:spcPct val="120000"/>
              </a:lnSpc>
              <a:spcBef>
                <a:spcPts val="0"/>
              </a:spcBef>
              <a:buNone/>
            </a:pPr>
            <a:r>
              <a:rPr lang="ru-RU" dirty="0" smtClean="0">
                <a:latin typeface="Times New Roman" pitchFamily="18" charset="0"/>
                <a:cs typeface="Times New Roman" pitchFamily="18" charset="0"/>
              </a:rPr>
              <a:t>Личинки и самки развиваются на тонких побегах, ветвях, штамбах растений. В популяции высокой плотности верхняя часть побегов, ветвей, стволов покрывается плотным слоем щитков женских особей, а на нижней части развиваются самцы. На молодых, тонких побегах можно встретить только самок. При массовом размножении вредителя штамб дерева покрывает плотный слой белых щитков, что делает его похожим на ствол березы.</a:t>
            </a:r>
          </a:p>
          <a:p>
            <a:pPr marL="0" indent="342900">
              <a:lnSpc>
                <a:spcPct val="120000"/>
              </a:lnSpc>
              <a:spcBef>
                <a:spcPts val="0"/>
              </a:spcBef>
              <a:buNone/>
            </a:pPr>
            <a:r>
              <a:rPr lang="ru-RU" dirty="0" smtClean="0">
                <a:latin typeface="Times New Roman" pitchFamily="18" charset="0"/>
                <a:cs typeface="Times New Roman" pitchFamily="18" charset="0"/>
              </a:rPr>
              <a:t>Тутовая щитовка, как и все представители подотряда кокцид, отличается резко выраженным </a:t>
            </a:r>
            <a:r>
              <a:rPr lang="ru-RU" b="1" dirty="0" smtClean="0">
                <a:latin typeface="Times New Roman" pitchFamily="18" charset="0"/>
                <a:cs typeface="Times New Roman" pitchFamily="18" charset="0"/>
              </a:rPr>
              <a:t>половым диморфизмом</a:t>
            </a:r>
            <a:r>
              <a:rPr lang="ru-RU" dirty="0" smtClean="0">
                <a:latin typeface="Times New Roman" pitchFamily="18" charset="0"/>
                <a:cs typeface="Times New Roman" pitchFamily="18" charset="0"/>
              </a:rPr>
              <a:t>.</a:t>
            </a:r>
          </a:p>
          <a:p>
            <a:pPr marL="0" indent="342900">
              <a:lnSpc>
                <a:spcPct val="120000"/>
              </a:lnSpc>
              <a:spcBef>
                <a:spcPts val="0"/>
              </a:spcBef>
              <a:buNone/>
            </a:pPr>
            <a:r>
              <a:rPr lang="ru-RU" b="1" dirty="0" smtClean="0">
                <a:latin typeface="Times New Roman" pitchFamily="18" charset="0"/>
                <a:cs typeface="Times New Roman" pitchFamily="18" charset="0"/>
              </a:rPr>
              <a:t>Самка</a:t>
            </a:r>
            <a:r>
              <a:rPr lang="ru-RU" dirty="0" smtClean="0">
                <a:latin typeface="Times New Roman" pitchFamily="18" charset="0"/>
                <a:cs typeface="Times New Roman" pitchFamily="18" charset="0"/>
              </a:rPr>
              <a:t>. Размер щитка взрослой особи – от 1,7 до 2,8 мм по диаметру. Цвет щитка белый или грязно-белый. В его состав входят секреторная часть и две личиночные шкурки. Одна светло-желтая или золотистая, прозрачная, другая темно-золотистая. Расположены шкурки либо около края щитка, либо в центральной его части. Длина тела взрослой женской особи – 1–1,55 мм. Это бескрылое, неподвижное насекомое без ног и глаз. Усики редуцированы до состояния нерасчлененного бугорка. Тело по форме </a:t>
            </a:r>
            <a:r>
              <a:rPr lang="ru-RU" dirty="0" err="1" smtClean="0">
                <a:latin typeface="Times New Roman" pitchFamily="18" charset="0"/>
                <a:cs typeface="Times New Roman" pitchFamily="18" charset="0"/>
              </a:rPr>
              <a:t>широко-овальное</a:t>
            </a:r>
            <a:r>
              <a:rPr lang="ru-RU" dirty="0" smtClean="0">
                <a:latin typeface="Times New Roman" pitchFamily="18" charset="0"/>
                <a:cs typeface="Times New Roman" pitchFamily="18" charset="0"/>
              </a:rPr>
              <a:t>, грушевидное, иногда круглое. Цвет покровов желтого, иногда бледно-лимонного, темно- или светло-оранжевого оттенка. На II–V сегментах брюшка развиты </a:t>
            </a:r>
            <a:r>
              <a:rPr lang="ru-RU" dirty="0" err="1" smtClean="0">
                <a:latin typeface="Times New Roman" pitchFamily="18" charset="0"/>
                <a:cs typeface="Times New Roman" pitchFamily="18" charset="0"/>
              </a:rPr>
              <a:t>подкраевые</a:t>
            </a:r>
            <a:r>
              <a:rPr lang="ru-RU" dirty="0" smtClean="0">
                <a:latin typeface="Times New Roman" pitchFamily="18" charset="0"/>
                <a:cs typeface="Times New Roman" pitchFamily="18" charset="0"/>
              </a:rPr>
              <a:t> и медиальные группы дорсальных желез.</a:t>
            </a:r>
          </a:p>
          <a:p>
            <a:pPr marL="0" indent="342900">
              <a:lnSpc>
                <a:spcPct val="120000"/>
              </a:lnSpc>
              <a:spcBef>
                <a:spcPts val="0"/>
              </a:spcBef>
              <a:buNone/>
            </a:pPr>
            <a:r>
              <a:rPr lang="ru-RU" b="1" dirty="0" smtClean="0">
                <a:latin typeface="Times New Roman" pitchFamily="18" charset="0"/>
                <a:cs typeface="Times New Roman" pitchFamily="18" charset="0"/>
              </a:rPr>
              <a:t>Самец</a:t>
            </a:r>
            <a:r>
              <a:rPr lang="ru-RU" dirty="0" smtClean="0">
                <a:latin typeface="Times New Roman" pitchFamily="18" charset="0"/>
                <a:cs typeface="Times New Roman" pitchFamily="18" charset="0"/>
              </a:rPr>
              <a:t>. Размер взрослого самца без полового органа колеблется от 0,5 до 1 мм. Самец данного вида имеет крылья, усики и ноги. Форма тела удлиненная. Цвет покровов ярко-желтый.</a:t>
            </a:r>
          </a:p>
          <a:p>
            <a:pPr marL="0" indent="342900">
              <a:lnSpc>
                <a:spcPct val="120000"/>
              </a:lnSpc>
              <a:spcBef>
                <a:spcPts val="0"/>
              </a:spcBef>
              <a:buNone/>
            </a:pPr>
            <a:r>
              <a:rPr lang="ru-RU" b="1" dirty="0" smtClean="0">
                <a:latin typeface="Times New Roman" pitchFamily="18" charset="0"/>
                <a:cs typeface="Times New Roman" pitchFamily="18" charset="0"/>
              </a:rPr>
              <a:t>Яйцо </a:t>
            </a:r>
            <a:r>
              <a:rPr lang="ru-RU" dirty="0" smtClean="0">
                <a:latin typeface="Times New Roman" pitchFamily="18" charset="0"/>
                <a:cs typeface="Times New Roman" pitchFamily="18" charset="0"/>
              </a:rPr>
              <a:t>овальное. Цвет белый, кремово-белый, бледно-желтый, ярко-желтый, </a:t>
            </a:r>
            <a:r>
              <a:rPr lang="ru-RU" dirty="0" err="1" smtClean="0">
                <a:latin typeface="Times New Roman" pitchFamily="18" charset="0"/>
                <a:cs typeface="Times New Roman" pitchFamily="18" charset="0"/>
              </a:rPr>
              <a:t>желтовато-розовый</a:t>
            </a:r>
            <a:r>
              <a:rPr lang="ru-RU" dirty="0" smtClean="0">
                <a:latin typeface="Times New Roman" pitchFamily="18" charset="0"/>
                <a:cs typeface="Times New Roman" pitchFamily="18" charset="0"/>
              </a:rPr>
              <a:t> до оранжевого.</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Из светлых яиц впоследствии </a:t>
            </a:r>
            <a:r>
              <a:rPr lang="ru-RU" dirty="0" err="1" smtClean="0">
                <a:latin typeface="Times New Roman" pitchFamily="18" charset="0"/>
                <a:cs typeface="Times New Roman" pitchFamily="18" charset="0"/>
              </a:rPr>
              <a:t>отрождаются</a:t>
            </a:r>
            <a:r>
              <a:rPr lang="ru-RU" dirty="0" smtClean="0">
                <a:latin typeface="Times New Roman" pitchFamily="18" charset="0"/>
                <a:cs typeface="Times New Roman" pitchFamily="18" charset="0"/>
              </a:rPr>
              <a:t> самцы, из оранжевых появляются самки.</a:t>
            </a:r>
          </a:p>
          <a:p>
            <a:pPr marL="0" indent="342900">
              <a:lnSpc>
                <a:spcPct val="120000"/>
              </a:lnSpc>
              <a:spcBef>
                <a:spcPts val="0"/>
              </a:spcBef>
              <a:buNone/>
            </a:pPr>
            <a:r>
              <a:rPr lang="ru-RU" b="1" dirty="0" smtClean="0">
                <a:latin typeface="Times New Roman" pitchFamily="18" charset="0"/>
                <a:cs typeface="Times New Roman" pitchFamily="18" charset="0"/>
              </a:rPr>
              <a:t>Личинки первого возраста (бродяжки)</a:t>
            </a:r>
            <a:r>
              <a:rPr lang="ru-RU" dirty="0" smtClean="0">
                <a:latin typeface="Times New Roman" pitchFamily="18" charset="0"/>
                <a:cs typeface="Times New Roman" pitchFamily="18" charset="0"/>
              </a:rPr>
              <a:t>. Окрас белый или оранжевый. Из оранжевых бродяжек развиваются самки, из белых – самцы.</a:t>
            </a:r>
          </a:p>
          <a:p>
            <a:pPr marL="0" indent="342900">
              <a:lnSpc>
                <a:spcPct val="120000"/>
              </a:lnSpc>
              <a:spcBef>
                <a:spcPts val="0"/>
              </a:spcBef>
              <a:buNone/>
            </a:pPr>
            <a:r>
              <a:rPr lang="ru-RU" b="1" dirty="0" smtClean="0">
                <a:latin typeface="Times New Roman" pitchFamily="18" charset="0"/>
                <a:cs typeface="Times New Roman" pitchFamily="18" charset="0"/>
              </a:rPr>
              <a:t>Нимфа самца</a:t>
            </a:r>
            <a:r>
              <a:rPr lang="ru-RU" dirty="0" smtClean="0">
                <a:latin typeface="Times New Roman" pitchFamily="18" charset="0"/>
                <a:cs typeface="Times New Roman" pitchFamily="18" charset="0"/>
              </a:rPr>
              <a:t>. Щиток удлиненный, белого цвета, </a:t>
            </a:r>
            <a:r>
              <a:rPr lang="ru-RU" dirty="0" err="1" smtClean="0">
                <a:latin typeface="Times New Roman" pitchFamily="18" charset="0"/>
                <a:cs typeface="Times New Roman" pitchFamily="18" charset="0"/>
              </a:rPr>
              <a:t>войлокообразный</a:t>
            </a:r>
            <a:r>
              <a:rPr lang="ru-RU" dirty="0" smtClean="0">
                <a:latin typeface="Times New Roman" pitchFamily="18" charset="0"/>
                <a:cs typeface="Times New Roman" pitchFamily="18" charset="0"/>
              </a:rPr>
              <a:t>, с парой продольных желобков и одной личиночной шкуркой, светлой и прозрачной, которая расположена на головном конце щитка.</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1057</Words>
  <PresentationFormat>Экран (4:3)</PresentationFormat>
  <Paragraphs>205</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Карантинные вредители плодово-ягодных  и цветочных культур</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Карантинные вредители плодово-ягодных  и цветочных культур</dc:title>
  <dc:creator>Оля</dc:creator>
  <cp:lastModifiedBy>Оля</cp:lastModifiedBy>
  <cp:revision>34</cp:revision>
  <dcterms:created xsi:type="dcterms:W3CDTF">2022-03-14T09:29:20Z</dcterms:created>
  <dcterms:modified xsi:type="dcterms:W3CDTF">2022-03-16T10:18:45Z</dcterms:modified>
</cp:coreProperties>
</file>